
<file path=[Content_Types].xml><?xml version="1.0" encoding="utf-8"?>
<Types xmlns="http://schemas.openxmlformats.org/package/2006/content-types">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charts/chart1.xml" ContentType="application/vnd.openxmlformats-officedocument.drawingml.chart+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charts/chart2.xml" ContentType="application/vnd.openxmlformats-officedocument.drawingml.chart+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slides/slide19.xml" ContentType="application/vnd.openxmlformats-officedocument.presentationml.slide+xml"/>
  <Override PartName="/ppt/notesSlides/notesSlide19.xml" ContentType="application/vnd.openxmlformats-officedocument.presentationml.notesSlide+xml"/>
  <Override PartName="/ppt/slides/slide20.xml" ContentType="application/vnd.openxmlformats-officedocument.presentationml.slide+xml"/>
  <Override PartName="/ppt/notesSlides/notesSlide20.xml" ContentType="application/vnd.openxmlformats-officedocument.presentationml.notesSlide+xml"/>
  <Override PartName="/ppt/slides/slide21.xml" ContentType="application/vnd.openxmlformats-officedocument.presentationml.slide+xml"/>
  <Override PartName="/ppt/notesSlides/notesSlide21.xml" ContentType="application/vnd.openxmlformats-officedocument.presentationml.notesSlide+xml"/>
  <Override PartName="/ppt/slides/slide22.xml" ContentType="application/vnd.openxmlformats-officedocument.presentationml.slide+xml"/>
  <Override PartName="/ppt/notesSlides/notesSlide22.xml" ContentType="application/vnd.openxmlformats-officedocument.presentationml.notesSlide+xml"/>
  <Override PartName="/ppt/slides/slide23.xml" ContentType="application/vnd.openxmlformats-officedocument.presentationml.slide+xml"/>
  <Override PartName="/ppt/notesSlides/notesSlide23.xml" ContentType="application/vnd.openxmlformats-officedocument.presentationml.notesSlide+xml"/>
  <Override PartName="/ppt/slides/slide24.xml" ContentType="application/vnd.openxmlformats-officedocument.presentationml.slide+xml"/>
  <Override PartName="/ppt/notesSlides/notesSlide24.xml" ContentType="application/vnd.openxmlformats-officedocument.presentationml.notesSlide+xml"/>
  <Override PartName="/ppt/slides/slide25.xml" ContentType="application/vnd.openxmlformats-officedocument.presentationml.slide+xml"/>
  <Override PartName="/ppt/notesSlides/notesSlide25.xml" ContentType="application/vnd.openxmlformats-officedocument.presentationml.notesSlide+xml"/>
  <Override PartName="/ppt/slides/slide26.xml" ContentType="application/vnd.openxmlformats-officedocument.presentationml.slide+xml"/>
  <Override PartName="/ppt/notesSlides/notesSlide26.xml" ContentType="application/vnd.openxmlformats-officedocument.presentationml.notesSlide+xml"/>
  <Override PartName="/ppt/slides/slide27.xml" ContentType="application/vnd.openxmlformats-officedocument.presentationml.slide+xml"/>
  <Override PartName="/ppt/notesSlides/notesSlide27.xml" ContentType="application/vnd.openxmlformats-officedocument.presentationml.notesSlide+xml"/>
  <Override PartName="/ppt/slides/slide28.xml" ContentType="application/vnd.openxmlformats-officedocument.presentationml.slide+xml"/>
  <Override PartName="/ppt/notesSlides/notesSlide28.xml" ContentType="application/vnd.openxmlformats-officedocument.presentationml.notesSlide+xml"/>
  <Override PartName="/ppt/slides/slide29.xml" ContentType="application/vnd.openxmlformats-officedocument.presentationml.slide+xml"/>
  <Override PartName="/ppt/notesSlides/notesSlide29.xml" ContentType="application/vnd.openxmlformats-officedocument.presentationml.notesSlide+xml"/>
  <Override PartName="/ppt/slides/slide30.xml" ContentType="application/vnd.openxmlformats-officedocument.presentationml.slide+xml"/>
  <Override PartName="/ppt/notesSlides/notesSlide30.xml" ContentType="application/vnd.openxmlformats-officedocument.presentationml.notesSlide+xml"/>
  <Override PartName="/ppt/slides/slide31.xml" ContentType="application/vnd.openxmlformats-officedocument.presentationml.slide+xml"/>
  <Override PartName="/ppt/notesSlides/notesSlide31.xml" ContentType="application/vnd.openxmlformats-officedocument.presentationml.notesSlide+xml"/>
  <Override PartName="/ppt/slides/slide32.xml" ContentType="application/vnd.openxmlformats-officedocument.presentationml.slide+xml"/>
  <Override PartName="/ppt/notesSlides/notesSlide32.xml" ContentType="application/vnd.openxmlformats-officedocument.presentationml.notesSlide+xml"/>
  <Override PartName="/ppt/slides/slide33.xml" ContentType="application/vnd.openxmlformats-officedocument.presentationml.slide+xml"/>
  <Override PartName="/ppt/notesSlides/notesSlide33.xml" ContentType="application/vnd.openxmlformats-officedocument.presentationml.notesSlide+xml"/>
  <Override PartName="/ppt/slides/slide34.xml" ContentType="application/vnd.openxmlformats-officedocument.presentationml.slide+xml"/>
  <Override PartName="/ppt/notesSlides/notesSlide34.xml" ContentType="application/vnd.openxmlformats-officedocument.presentationml.notesSlide+xml"/>
  <Override PartName="/ppt/presProps.xml" ContentType="application/vnd.openxmlformats-officedocument.presentationml.presProps+xml"/>
  <Override PartName="/ppt/tableStyles.xml" ContentType="application/vnd.openxmlformats-officedocument.presentationml.tableStyles+xml"/>
  <Override PartName="/ppt/tags/tag1.xml" ContentType="application/vnd.openxmlformats-officedocument.presentationml.tags+xml"/>
  <Override PartName="/ppt/handoutMasters/handoutMaster1.xml" ContentType="application/vnd.openxmlformats-officedocument.presentationml.handoutMaster+xml"/>
  <Override PartName="/ppt/theme/theme3.xml" ContentType="application/vnd.openxmlformats-officedocument.theme+xml"/>
  <Override PartName="/ppt/viewProps.xml" ContentType="application/vnd.openxmlformats-officedocument.presentationml.viewProps+xml"/>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6"/>
  </p:notesMasterIdLst>
  <p:handoutMasterIdLst>
    <p:handoutMasterId r:id="rId37"/>
  </p:handoutMasterIdLst>
  <p:sldIdLst>
    <p:sldId id="256" r:id="rId2"/>
    <p:sldId id="649" r:id="rId3"/>
    <p:sldId id="650" r:id="rId4"/>
    <p:sldId id="666" r:id="rId5"/>
    <p:sldId id="687" r:id="rId6"/>
    <p:sldId id="675" r:id="rId7"/>
    <p:sldId id="669" r:id="rId8"/>
    <p:sldId id="651" r:id="rId9"/>
    <p:sldId id="655" r:id="rId10"/>
    <p:sldId id="690" r:id="rId11"/>
    <p:sldId id="691" r:id="rId12"/>
    <p:sldId id="677" r:id="rId13"/>
    <p:sldId id="676" r:id="rId14"/>
    <p:sldId id="678" r:id="rId15"/>
    <p:sldId id="694" r:id="rId16"/>
    <p:sldId id="692" r:id="rId17"/>
    <p:sldId id="693" r:id="rId18"/>
    <p:sldId id="657" r:id="rId19"/>
    <p:sldId id="679" r:id="rId20"/>
    <p:sldId id="681" r:id="rId21"/>
    <p:sldId id="682" r:id="rId22"/>
    <p:sldId id="683" r:id="rId23"/>
    <p:sldId id="652" r:id="rId24"/>
    <p:sldId id="658" r:id="rId25"/>
    <p:sldId id="659" r:id="rId26"/>
    <p:sldId id="684" r:id="rId27"/>
    <p:sldId id="686" r:id="rId28"/>
    <p:sldId id="695" r:id="rId29"/>
    <p:sldId id="661" r:id="rId30"/>
    <p:sldId id="688" r:id="rId31"/>
    <p:sldId id="689" r:id="rId32"/>
    <p:sldId id="662" r:id="rId33"/>
    <p:sldId id="654" r:id="rId34"/>
    <p:sldId id="353" r:id="rId35"/>
  </p:sldIdLst>
  <p:sldSz cx="9144000" cy="6858000" type="screen4x3"/>
  <p:notesSz cx="7010400" cy="92964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3C56"/>
    <a:srgbClr val="7030A0"/>
    <a:srgbClr val="0099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932" autoAdjust="0"/>
    <p:restoredTop sz="79781" autoAdjust="0"/>
  </p:normalViewPr>
  <p:slideViewPr>
    <p:cSldViewPr showGuides="1">
      <p:cViewPr>
        <p:scale>
          <a:sx n="75" d="100"/>
          <a:sy n="75" d="100"/>
        </p:scale>
        <p:origin x="-2628" y="-468"/>
      </p:cViewPr>
      <p:guideLst>
        <p:guide orient="horz" pos="2160"/>
        <p:guide pos="2880"/>
      </p:guideLst>
    </p:cSldViewPr>
  </p:slideViewPr>
  <p:outlineViewPr>
    <p:cViewPr>
      <p:scale>
        <a:sx n="33" d="100"/>
        <a:sy n="33" d="100"/>
      </p:scale>
      <p:origin x="18" y="40476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7" d="100"/>
          <a:sy n="47" d="100"/>
        </p:scale>
        <p:origin x="-2730" y="-114"/>
      </p:cViewPr>
      <p:guideLst>
        <p:guide orient="horz" pos="2928"/>
        <p:guide pos="2208"/>
      </p:guideLst>
    </p:cSldViewPr>
  </p:notesViewPr>
  <p:gridSpacing cx="76200" cy="76200"/>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0" Type="http://schemas.openxmlformats.org/officeDocument/2006/relationships/slide" Target="slides/slide19.xml" />
  <Relationship Id="rId21" Type="http://schemas.openxmlformats.org/officeDocument/2006/relationships/slide" Target="slides/slide20.xml" />
  <Relationship Id="rId22" Type="http://schemas.openxmlformats.org/officeDocument/2006/relationships/slide" Target="slides/slide21.xml" />
  <Relationship Id="rId23" Type="http://schemas.openxmlformats.org/officeDocument/2006/relationships/slide" Target="slides/slide22.xml" />
  <Relationship Id="rId24" Type="http://schemas.openxmlformats.org/officeDocument/2006/relationships/slide" Target="slides/slide23.xml" />
  <Relationship Id="rId25" Type="http://schemas.openxmlformats.org/officeDocument/2006/relationships/slide" Target="slides/slide24.xml" />
  <Relationship Id="rId26" Type="http://schemas.openxmlformats.org/officeDocument/2006/relationships/slide" Target="slides/slide25.xml" />
  <Relationship Id="rId27" Type="http://schemas.openxmlformats.org/officeDocument/2006/relationships/slide" Target="slides/slide26.xml" />
  <Relationship Id="rId28" Type="http://schemas.openxmlformats.org/officeDocument/2006/relationships/slide" Target="slides/slide27.xml" />
  <Relationship Id="rId29" Type="http://schemas.openxmlformats.org/officeDocument/2006/relationships/slide" Target="slides/slide28.xml" />
  <Relationship Id="rId30" Type="http://schemas.openxmlformats.org/officeDocument/2006/relationships/slide" Target="slides/slide29.xml" />
  <Relationship Id="rId31" Type="http://schemas.openxmlformats.org/officeDocument/2006/relationships/slide" Target="slides/slide30.xml" />
  <Relationship Id="rId32" Type="http://schemas.openxmlformats.org/officeDocument/2006/relationships/slide" Target="slides/slide31.xml" />
  <Relationship Id="rId33" Type="http://schemas.openxmlformats.org/officeDocument/2006/relationships/slide" Target="slides/slide32.xml" />
  <Relationship Id="rId34" Type="http://schemas.openxmlformats.org/officeDocument/2006/relationships/slide" Target="slides/slide33.xml" />
  <Relationship Id="rId35" Type="http://schemas.openxmlformats.org/officeDocument/2006/relationships/slide" Target="slides/slide34.xml" />
  <Relationship Id="rId39" Type="http://schemas.openxmlformats.org/officeDocument/2006/relationships/presProps" Target="presProps.xml" />
  <Relationship Id="rId42" Type="http://schemas.openxmlformats.org/officeDocument/2006/relationships/tableStyles" Target="tableStyles.xml" />
  <Relationship Id="rId38" Type="http://schemas.openxmlformats.org/officeDocument/2006/relationships/tags" Target="tags/tag1.xml" />
  <Relationship Id="rId41" Type="http://schemas.openxmlformats.org/officeDocument/2006/relationships/theme" Target="theme/theme1.xml" />
  <Relationship Id="rId1" Type="http://schemas.openxmlformats.org/officeDocument/2006/relationships/slideMaster" Target="slideMasters/slideMaster1.xml" />
  <Relationship Id="rId37" Type="http://schemas.openxmlformats.org/officeDocument/2006/relationships/handoutMaster" Target="handoutMasters/handoutMaster1.xml" />
  <Relationship Id="rId40" Type="http://schemas.openxmlformats.org/officeDocument/2006/relationships/viewProps" Target="viewProps.xml" />
  <Relationship Id="rId36" Type="http://schemas.openxmlformats.org/officeDocument/2006/relationships/notesMaster" Target="notesMasters/notesMaster1.xml" />
</Relationships>
</file>

<file path=ppt/charts/_rels/chart1.xml.rels>&#65279;<?xml version="1.0" encoding="UTF-8" standalone="yes"?>
<Relationships xmlns="http://schemas.openxmlformats.org/package/2006/relationships">
  <Relationship Id="rId1" Type="http://schemas.openxmlformats.org/officeDocument/2006/relationships/oleObject" Target="file:///C:\Users\dzeilberger\Desktop\12-2017%20Presentation\Institution%20Rate%20Data.xlsx" TargetMode="External" />
</Relationships>
</file>

<file path=ppt/charts/_rels/chart2.xml.rels>&#65279;<?xml version="1.0" encoding="UTF-8" standalone="yes"?>
<Relationships xmlns="http://schemas.openxmlformats.org/package/2006/relationships">
  <Relationship Id="rId1" Type="http://schemas.openxmlformats.org/officeDocument/2006/relationships/package" Target="../embeddings/Microsoft_Excel_Worksheet1.xlsx" />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Sheet1!$A$33</c:f>
              <c:strCache>
                <c:ptCount val="1"/>
                <c:pt idx="0">
                  <c:v>Bio/Pharma</c:v>
                </c:pt>
              </c:strCache>
            </c:strRef>
          </c:tx>
          <c:cat>
            <c:strRef>
              <c:f>Sheet1!$B$32:$D$32</c:f>
              <c:strCache>
                <c:ptCount val="3"/>
                <c:pt idx="0">
                  <c:v>May - October 2016</c:v>
                </c:pt>
                <c:pt idx="1">
                  <c:v>November 2016 - April 2017</c:v>
                </c:pt>
                <c:pt idx="2">
                  <c:v>May - October 2017</c:v>
                </c:pt>
              </c:strCache>
            </c:strRef>
          </c:cat>
          <c:val>
            <c:numRef>
              <c:f>Sheet1!$B$33:$D$33</c:f>
              <c:numCache>
                <c:formatCode>0.00%</c:formatCode>
                <c:ptCount val="3"/>
                <c:pt idx="0">
                  <c:v>0.64583333333333337</c:v>
                </c:pt>
                <c:pt idx="1">
                  <c:v>0.61956521739130432</c:v>
                </c:pt>
                <c:pt idx="2">
                  <c:v>0.58620689655172409</c:v>
                </c:pt>
              </c:numCache>
            </c:numRef>
          </c:val>
          <c:smooth val="0"/>
        </c:ser>
        <c:ser>
          <c:idx val="1"/>
          <c:order val="1"/>
          <c:tx>
            <c:strRef>
              <c:f>Sheet1!$A$34</c:f>
              <c:strCache>
                <c:ptCount val="1"/>
                <c:pt idx="0">
                  <c:v>Chemical</c:v>
                </c:pt>
              </c:strCache>
            </c:strRef>
          </c:tx>
          <c:cat>
            <c:strRef>
              <c:f>Sheet1!$B$32:$D$32</c:f>
              <c:strCache>
                <c:ptCount val="3"/>
                <c:pt idx="0">
                  <c:v>May - October 2016</c:v>
                </c:pt>
                <c:pt idx="1">
                  <c:v>November 2016 - April 2017</c:v>
                </c:pt>
                <c:pt idx="2">
                  <c:v>May - October 2017</c:v>
                </c:pt>
              </c:strCache>
            </c:strRef>
          </c:cat>
          <c:val>
            <c:numRef>
              <c:f>Sheet1!$B$34:$D$34</c:f>
              <c:numCache>
                <c:formatCode>0.00%</c:formatCode>
                <c:ptCount val="3"/>
                <c:pt idx="0">
                  <c:v>0.51282051282051277</c:v>
                </c:pt>
                <c:pt idx="1">
                  <c:v>0.43859649122807015</c:v>
                </c:pt>
                <c:pt idx="2">
                  <c:v>0.63934426229508201</c:v>
                </c:pt>
              </c:numCache>
            </c:numRef>
          </c:val>
          <c:smooth val="0"/>
        </c:ser>
        <c:ser>
          <c:idx val="3"/>
          <c:order val="2"/>
          <c:tx>
            <c:strRef>
              <c:f>Sheet1!$A$36</c:f>
              <c:strCache>
                <c:ptCount val="1"/>
                <c:pt idx="0">
                  <c:v>Electrical/Computer</c:v>
                </c:pt>
              </c:strCache>
            </c:strRef>
          </c:tx>
          <c:cat>
            <c:strRef>
              <c:f>Sheet1!$B$32:$D$32</c:f>
              <c:strCache>
                <c:ptCount val="3"/>
                <c:pt idx="0">
                  <c:v>May - October 2016</c:v>
                </c:pt>
                <c:pt idx="1">
                  <c:v>November 2016 - April 2017</c:v>
                </c:pt>
                <c:pt idx="2">
                  <c:v>May - October 2017</c:v>
                </c:pt>
              </c:strCache>
            </c:strRef>
          </c:cat>
          <c:val>
            <c:numRef>
              <c:f>Sheet1!$B$36:$D$36</c:f>
              <c:numCache>
                <c:formatCode>0.00%</c:formatCode>
                <c:ptCount val="3"/>
                <c:pt idx="0">
                  <c:v>0.70056497175141241</c:v>
                </c:pt>
                <c:pt idx="1">
                  <c:v>0.64017660044150115</c:v>
                </c:pt>
                <c:pt idx="2">
                  <c:v>0.60169491525423724</c:v>
                </c:pt>
              </c:numCache>
            </c:numRef>
          </c:val>
          <c:smooth val="0"/>
        </c:ser>
        <c:ser>
          <c:idx val="4"/>
          <c:order val="3"/>
          <c:tx>
            <c:strRef>
              <c:f>Sheet1!$A$37</c:f>
              <c:strCache>
                <c:ptCount val="1"/>
                <c:pt idx="0">
                  <c:v>Mechanical &amp; Business Method</c:v>
                </c:pt>
              </c:strCache>
            </c:strRef>
          </c:tx>
          <c:cat>
            <c:strRef>
              <c:f>Sheet1!$B$32:$D$32</c:f>
              <c:strCache>
                <c:ptCount val="3"/>
                <c:pt idx="0">
                  <c:v>May - October 2016</c:v>
                </c:pt>
                <c:pt idx="1">
                  <c:v>November 2016 - April 2017</c:v>
                </c:pt>
                <c:pt idx="2">
                  <c:v>May - October 2017</c:v>
                </c:pt>
              </c:strCache>
            </c:strRef>
          </c:cat>
          <c:val>
            <c:numRef>
              <c:f>Sheet1!$B$37:$D$37</c:f>
              <c:numCache>
                <c:formatCode>0.00%</c:formatCode>
                <c:ptCount val="3"/>
                <c:pt idx="0">
                  <c:v>0.78527607361963192</c:v>
                </c:pt>
                <c:pt idx="1">
                  <c:v>0.58823529411764708</c:v>
                </c:pt>
                <c:pt idx="2">
                  <c:v>0.56544502617801051</c:v>
                </c:pt>
              </c:numCache>
            </c:numRef>
          </c:val>
          <c:smooth val="0"/>
        </c:ser>
        <c:dLbls>
          <c:showLegendKey val="0"/>
          <c:showVal val="0"/>
          <c:showCatName val="0"/>
          <c:showSerName val="0"/>
          <c:showPercent val="0"/>
          <c:showBubbleSize val="0"/>
        </c:dLbls>
        <c:marker val="1"/>
        <c:smooth val="0"/>
        <c:axId val="246959104"/>
        <c:axId val="246960896"/>
      </c:lineChart>
      <c:catAx>
        <c:axId val="246959104"/>
        <c:scaling>
          <c:orientation val="minMax"/>
        </c:scaling>
        <c:delete val="0"/>
        <c:axPos val="b"/>
        <c:majorTickMark val="out"/>
        <c:minorTickMark val="none"/>
        <c:tickLblPos val="nextTo"/>
        <c:crossAx val="246960896"/>
        <c:crosses val="autoZero"/>
        <c:auto val="1"/>
        <c:lblAlgn val="ctr"/>
        <c:lblOffset val="100"/>
        <c:noMultiLvlLbl val="0"/>
      </c:catAx>
      <c:valAx>
        <c:axId val="246960896"/>
        <c:scaling>
          <c:orientation val="minMax"/>
        </c:scaling>
        <c:delete val="0"/>
        <c:axPos val="l"/>
        <c:majorGridlines/>
        <c:numFmt formatCode="0.00%" sourceLinked="1"/>
        <c:majorTickMark val="out"/>
        <c:minorTickMark val="none"/>
        <c:tickLblPos val="nextTo"/>
        <c:crossAx val="246959104"/>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Electrical/Computer</c:v>
                </c:pt>
              </c:strCache>
            </c:strRef>
          </c:tx>
          <c:cat>
            <c:strRef>
              <c:f>Sheet1!$A$2:$A$6</c:f>
              <c:strCache>
                <c:ptCount val="5"/>
                <c:pt idx="0">
                  <c:v>FY14</c:v>
                </c:pt>
                <c:pt idx="1">
                  <c:v>FY15</c:v>
                </c:pt>
                <c:pt idx="2">
                  <c:v>FY16</c:v>
                </c:pt>
                <c:pt idx="3">
                  <c:v>FY17</c:v>
                </c:pt>
                <c:pt idx="4">
                  <c:v>FY18</c:v>
                </c:pt>
              </c:strCache>
            </c:strRef>
          </c:cat>
          <c:val>
            <c:numRef>
              <c:f>Sheet1!$B$2:$B$6</c:f>
              <c:numCache>
                <c:formatCode>0%</c:formatCode>
                <c:ptCount val="5"/>
                <c:pt idx="0">
                  <c:v>0.65</c:v>
                </c:pt>
                <c:pt idx="1">
                  <c:v>0.63</c:v>
                </c:pt>
                <c:pt idx="2">
                  <c:v>0.55000000000000004</c:v>
                </c:pt>
                <c:pt idx="3">
                  <c:v>0.59</c:v>
                </c:pt>
                <c:pt idx="4">
                  <c:v>0.54</c:v>
                </c:pt>
              </c:numCache>
            </c:numRef>
          </c:val>
          <c:smooth val="0"/>
        </c:ser>
        <c:ser>
          <c:idx val="1"/>
          <c:order val="1"/>
          <c:tx>
            <c:strRef>
              <c:f>Sheet1!$C$1</c:f>
              <c:strCache>
                <c:ptCount val="1"/>
                <c:pt idx="0">
                  <c:v>Mechanical/Business Method</c:v>
                </c:pt>
              </c:strCache>
            </c:strRef>
          </c:tx>
          <c:cat>
            <c:strRef>
              <c:f>Sheet1!$A$2:$A$6</c:f>
              <c:strCache>
                <c:ptCount val="5"/>
                <c:pt idx="0">
                  <c:v>FY14</c:v>
                </c:pt>
                <c:pt idx="1">
                  <c:v>FY15</c:v>
                </c:pt>
                <c:pt idx="2">
                  <c:v>FY16</c:v>
                </c:pt>
                <c:pt idx="3">
                  <c:v>FY17</c:v>
                </c:pt>
                <c:pt idx="4">
                  <c:v>FY18</c:v>
                </c:pt>
              </c:strCache>
            </c:strRef>
          </c:cat>
          <c:val>
            <c:numRef>
              <c:f>Sheet1!$C$2:$C$6</c:f>
              <c:numCache>
                <c:formatCode>0%</c:formatCode>
                <c:ptCount val="5"/>
                <c:pt idx="0">
                  <c:v>0.21</c:v>
                </c:pt>
                <c:pt idx="1">
                  <c:v>0.23</c:v>
                </c:pt>
                <c:pt idx="2">
                  <c:v>0.24</c:v>
                </c:pt>
                <c:pt idx="3">
                  <c:v>0.22</c:v>
                </c:pt>
                <c:pt idx="4">
                  <c:v>0.26</c:v>
                </c:pt>
              </c:numCache>
            </c:numRef>
          </c:val>
          <c:smooth val="0"/>
        </c:ser>
        <c:ser>
          <c:idx val="2"/>
          <c:order val="2"/>
          <c:tx>
            <c:strRef>
              <c:f>Sheet1!$D$1</c:f>
              <c:strCache>
                <c:ptCount val="1"/>
                <c:pt idx="0">
                  <c:v>Chemical</c:v>
                </c:pt>
              </c:strCache>
            </c:strRef>
          </c:tx>
          <c:spPr>
            <a:ln>
              <a:solidFill>
                <a:srgbClr val="FF0000"/>
              </a:solidFill>
            </a:ln>
          </c:spPr>
          <c:marker>
            <c:spPr>
              <a:ln>
                <a:solidFill>
                  <a:srgbClr val="FF0000"/>
                </a:solidFill>
              </a:ln>
            </c:spPr>
          </c:marker>
          <c:cat>
            <c:strRef>
              <c:f>Sheet1!$A$2:$A$6</c:f>
              <c:strCache>
                <c:ptCount val="5"/>
                <c:pt idx="0">
                  <c:v>FY14</c:v>
                </c:pt>
                <c:pt idx="1">
                  <c:v>FY15</c:v>
                </c:pt>
                <c:pt idx="2">
                  <c:v>FY16</c:v>
                </c:pt>
                <c:pt idx="3">
                  <c:v>FY17</c:v>
                </c:pt>
                <c:pt idx="4">
                  <c:v>FY18</c:v>
                </c:pt>
              </c:strCache>
            </c:strRef>
          </c:cat>
          <c:val>
            <c:numRef>
              <c:f>Sheet1!$D$2:$D$6</c:f>
              <c:numCache>
                <c:formatCode>0%</c:formatCode>
                <c:ptCount val="5"/>
                <c:pt idx="0">
                  <c:v>0.08</c:v>
                </c:pt>
                <c:pt idx="1">
                  <c:v>0.05</c:v>
                </c:pt>
                <c:pt idx="2">
                  <c:v>7.0000000000000007E-2</c:v>
                </c:pt>
                <c:pt idx="3">
                  <c:v>7.0000000000000007E-2</c:v>
                </c:pt>
                <c:pt idx="4">
                  <c:v>0.05</c:v>
                </c:pt>
              </c:numCache>
            </c:numRef>
          </c:val>
          <c:smooth val="0"/>
        </c:ser>
        <c:ser>
          <c:idx val="3"/>
          <c:order val="3"/>
          <c:tx>
            <c:strRef>
              <c:f>Sheet1!$E$1</c:f>
              <c:strCache>
                <c:ptCount val="1"/>
                <c:pt idx="0">
                  <c:v>Bio/Pharma</c:v>
                </c:pt>
              </c:strCache>
            </c:strRef>
          </c:tx>
          <c:cat>
            <c:strRef>
              <c:f>Sheet1!$A$2:$A$6</c:f>
              <c:strCache>
                <c:ptCount val="5"/>
                <c:pt idx="0">
                  <c:v>FY14</c:v>
                </c:pt>
                <c:pt idx="1">
                  <c:v>FY15</c:v>
                </c:pt>
                <c:pt idx="2">
                  <c:v>FY16</c:v>
                </c:pt>
                <c:pt idx="3">
                  <c:v>FY17</c:v>
                </c:pt>
                <c:pt idx="4">
                  <c:v>FY18</c:v>
                </c:pt>
              </c:strCache>
            </c:strRef>
          </c:cat>
          <c:val>
            <c:numRef>
              <c:f>Sheet1!$E$2:$E$6</c:f>
              <c:numCache>
                <c:formatCode>0%</c:formatCode>
                <c:ptCount val="5"/>
                <c:pt idx="0">
                  <c:v>0.06</c:v>
                </c:pt>
                <c:pt idx="1">
                  <c:v>0.09</c:v>
                </c:pt>
                <c:pt idx="2">
                  <c:v>0.13</c:v>
                </c:pt>
                <c:pt idx="3">
                  <c:v>0.11</c:v>
                </c:pt>
                <c:pt idx="4">
                  <c:v>0.15</c:v>
                </c:pt>
              </c:numCache>
            </c:numRef>
          </c:val>
          <c:smooth val="0"/>
        </c:ser>
        <c:ser>
          <c:idx val="4"/>
          <c:order val="4"/>
          <c:tx>
            <c:strRef>
              <c:f>Sheet1!$F$1</c:f>
              <c:strCache>
                <c:ptCount val="1"/>
                <c:pt idx="0">
                  <c:v>Design</c:v>
                </c:pt>
              </c:strCache>
            </c:strRef>
          </c:tx>
          <c:spPr>
            <a:ln>
              <a:solidFill>
                <a:srgbClr val="92D050"/>
              </a:solidFill>
            </a:ln>
          </c:spPr>
          <c:marker>
            <c:spPr>
              <a:ln>
                <a:solidFill>
                  <a:srgbClr val="92D050"/>
                </a:solidFill>
              </a:ln>
            </c:spPr>
          </c:marker>
          <c:cat>
            <c:strRef>
              <c:f>Sheet1!$A$2:$A$6</c:f>
              <c:strCache>
                <c:ptCount val="5"/>
                <c:pt idx="0">
                  <c:v>FY14</c:v>
                </c:pt>
                <c:pt idx="1">
                  <c:v>FY15</c:v>
                </c:pt>
                <c:pt idx="2">
                  <c:v>FY16</c:v>
                </c:pt>
                <c:pt idx="3">
                  <c:v>FY17</c:v>
                </c:pt>
                <c:pt idx="4">
                  <c:v>FY18</c:v>
                </c:pt>
              </c:strCache>
            </c:strRef>
          </c:cat>
          <c:val>
            <c:numRef>
              <c:f>Sheet1!$F$2:$F$6</c:f>
              <c:numCache>
                <c:formatCode>0%</c:formatCode>
                <c:ptCount val="5"/>
                <c:pt idx="0">
                  <c:v>0</c:v>
                </c:pt>
                <c:pt idx="1">
                  <c:v>0</c:v>
                </c:pt>
                <c:pt idx="2">
                  <c:v>0.01</c:v>
                </c:pt>
                <c:pt idx="3">
                  <c:v>0.01</c:v>
                </c:pt>
                <c:pt idx="4">
                  <c:v>0</c:v>
                </c:pt>
              </c:numCache>
            </c:numRef>
          </c:val>
          <c:smooth val="0"/>
        </c:ser>
        <c:dLbls>
          <c:showLegendKey val="0"/>
          <c:showVal val="0"/>
          <c:showCatName val="0"/>
          <c:showSerName val="0"/>
          <c:showPercent val="0"/>
          <c:showBubbleSize val="0"/>
        </c:dLbls>
        <c:marker val="1"/>
        <c:smooth val="0"/>
        <c:axId val="222052352"/>
        <c:axId val="222054272"/>
      </c:lineChart>
      <c:catAx>
        <c:axId val="222052352"/>
        <c:scaling>
          <c:orientation val="minMax"/>
        </c:scaling>
        <c:delete val="0"/>
        <c:axPos val="b"/>
        <c:majorTickMark val="out"/>
        <c:minorTickMark val="none"/>
        <c:tickLblPos val="nextTo"/>
        <c:crossAx val="222054272"/>
        <c:crosses val="autoZero"/>
        <c:auto val="1"/>
        <c:lblAlgn val="ctr"/>
        <c:lblOffset val="100"/>
        <c:noMultiLvlLbl val="0"/>
      </c:catAx>
      <c:valAx>
        <c:axId val="222054272"/>
        <c:scaling>
          <c:orientation val="minMax"/>
        </c:scaling>
        <c:delete val="0"/>
        <c:axPos val="l"/>
        <c:majorGridlines/>
        <c:numFmt formatCode="0%" sourceLinked="1"/>
        <c:majorTickMark val="out"/>
        <c:minorTickMark val="none"/>
        <c:tickLblPos val="nextTo"/>
        <c:crossAx val="22205235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4205"/>
          </a:xfrm>
          <a:prstGeom prst="rect">
            <a:avLst/>
          </a:prstGeom>
        </p:spPr>
        <p:txBody>
          <a:bodyPr vert="horz" lIns="88139" tIns="44070" rIns="88139" bIns="44070" rtlCol="0"/>
          <a:lstStyle>
            <a:lvl1pPr algn="l">
              <a:defRPr sz="1200"/>
            </a:lvl1pPr>
          </a:lstStyle>
          <a:p>
            <a:endParaRPr lang="en-US" dirty="0"/>
          </a:p>
        </p:txBody>
      </p:sp>
      <p:sp>
        <p:nvSpPr>
          <p:cNvPr id="3" name="Date Placeholder 2"/>
          <p:cNvSpPr>
            <a:spLocks noGrp="1"/>
          </p:cNvSpPr>
          <p:nvPr>
            <p:ph type="dt" sz="quarter" idx="1"/>
          </p:nvPr>
        </p:nvSpPr>
        <p:spPr>
          <a:xfrm>
            <a:off x="3970734" y="1"/>
            <a:ext cx="3038145" cy="464205"/>
          </a:xfrm>
          <a:prstGeom prst="rect">
            <a:avLst/>
          </a:prstGeom>
        </p:spPr>
        <p:txBody>
          <a:bodyPr vert="horz" lIns="88139" tIns="44070" rIns="88139" bIns="44070" rtlCol="0"/>
          <a:lstStyle>
            <a:lvl1pPr algn="r">
              <a:defRPr sz="1200"/>
            </a:lvl1pPr>
          </a:lstStyle>
          <a:p>
            <a:fld id="{D37511A9-EBD1-4FFA-975F-E5D483A783B2}" type="datetimeFigureOut">
              <a:rPr lang="en-US" smtClean="0"/>
              <a:t>2/13/2018</a:t>
            </a:fld>
            <a:endParaRPr lang="en-US" dirty="0"/>
          </a:p>
        </p:txBody>
      </p:sp>
      <p:sp>
        <p:nvSpPr>
          <p:cNvPr id="4" name="Footer Placeholder 3"/>
          <p:cNvSpPr>
            <a:spLocks noGrp="1"/>
          </p:cNvSpPr>
          <p:nvPr>
            <p:ph type="ftr" sz="quarter" idx="2"/>
          </p:nvPr>
        </p:nvSpPr>
        <p:spPr>
          <a:xfrm>
            <a:off x="0" y="8830659"/>
            <a:ext cx="3038145" cy="464205"/>
          </a:xfrm>
          <a:prstGeom prst="rect">
            <a:avLst/>
          </a:prstGeom>
        </p:spPr>
        <p:txBody>
          <a:bodyPr vert="horz" lIns="88139" tIns="44070" rIns="88139" bIns="4407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734" y="8830659"/>
            <a:ext cx="3038145" cy="464205"/>
          </a:xfrm>
          <a:prstGeom prst="rect">
            <a:avLst/>
          </a:prstGeom>
        </p:spPr>
        <p:txBody>
          <a:bodyPr vert="horz" lIns="88139" tIns="44070" rIns="88139" bIns="44070" rtlCol="0" anchor="b"/>
          <a:lstStyle>
            <a:lvl1pPr algn="r">
              <a:defRPr sz="1200"/>
            </a:lvl1pPr>
          </a:lstStyle>
          <a:p>
            <a:fld id="{70D391D2-EA40-453E-98DB-15B447960725}" type="slidenum">
              <a:rPr lang="en-US" smtClean="0"/>
              <a:t>‹#›</a:t>
            </a:fld>
            <a:endParaRPr lang="en-US" dirty="0"/>
          </a:p>
        </p:txBody>
      </p:sp>
    </p:spTree>
    <p:extLst>
      <p:ext uri="{BB962C8B-B14F-4D97-AF65-F5344CB8AC3E}">
        <p14:creationId xmlns:p14="http://schemas.microsoft.com/office/powerpoint/2010/main" val="3930938988"/>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262E11C9-46CB-4A0A-B3B8-C929397AD09F}" type="datetimeFigureOut">
              <a:rPr lang="en-US" smtClean="0"/>
              <a:t>2/13/2018</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0A635EBD-B5AC-41C5-B717-81D9755FF182}" type="slidenum">
              <a:rPr lang="en-US" smtClean="0"/>
              <a:t>‹#›</a:t>
            </a:fld>
            <a:endParaRPr lang="en-US" dirty="0"/>
          </a:p>
        </p:txBody>
      </p:sp>
    </p:spTree>
    <p:extLst>
      <p:ext uri="{BB962C8B-B14F-4D97-AF65-F5344CB8AC3E}">
        <p14:creationId xmlns:p14="http://schemas.microsoft.com/office/powerpoint/2010/main" val="1729665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6.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17.xml.rels>&#65279;<?xml version="1.0" encoding="UTF-8" standalone="yes"?>
<Relationships xmlns="http://schemas.openxmlformats.org/package/2006/relationships">
  <Relationship Id="rId2" Type="http://schemas.openxmlformats.org/officeDocument/2006/relationships/slide" Target="../slides/slide17.xml" />
  <Relationship Id="rId1" Type="http://schemas.openxmlformats.org/officeDocument/2006/relationships/notesMaster" Target="../notesMasters/notesMaster1.xml" />
</Relationships>
</file>

<file path=ppt/notesSlides/_rels/notesSlide18.xml.rels>&#65279;<?xml version="1.0" encoding="UTF-8" standalone="yes"?>
<Relationships xmlns="http://schemas.openxmlformats.org/package/2006/relationships">
  <Relationship Id="rId2" Type="http://schemas.openxmlformats.org/officeDocument/2006/relationships/slide" Target="../slides/slide18.xml" />
  <Relationship Id="rId1" Type="http://schemas.openxmlformats.org/officeDocument/2006/relationships/notesMaster" Target="../notesMasters/notesMaster1.xml" />
</Relationships>
</file>

<file path=ppt/notesSlides/_rels/notesSlide19.xml.rels>&#65279;<?xml version="1.0" encoding="UTF-8" standalone="yes"?>
<Relationships xmlns="http://schemas.openxmlformats.org/package/2006/relationships">
  <Relationship Id="rId2" Type="http://schemas.openxmlformats.org/officeDocument/2006/relationships/slide" Target="../slides/slide19.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0.xml.rels>&#65279;<?xml version="1.0" encoding="UTF-8" standalone="yes"?>
<Relationships xmlns="http://schemas.openxmlformats.org/package/2006/relationships">
  <Relationship Id="rId2" Type="http://schemas.openxmlformats.org/officeDocument/2006/relationships/slide" Target="../slides/slide20.xml" />
  <Relationship Id="rId1" Type="http://schemas.openxmlformats.org/officeDocument/2006/relationships/notesMaster" Target="../notesMasters/notesMaster1.xml" />
</Relationships>
</file>

<file path=ppt/notesSlides/_rels/notesSlide21.xml.rels>&#65279;<?xml version="1.0" encoding="UTF-8" standalone="yes"?>
<Relationships xmlns="http://schemas.openxmlformats.org/package/2006/relationships">
  <Relationship Id="rId2" Type="http://schemas.openxmlformats.org/officeDocument/2006/relationships/slide" Target="../slides/slide21.xml" />
  <Relationship Id="rId1" Type="http://schemas.openxmlformats.org/officeDocument/2006/relationships/notesMaster" Target="../notesMasters/notesMaster1.xml" />
</Relationships>
</file>

<file path=ppt/notesSlides/_rels/notesSlide22.xml.rels>&#65279;<?xml version="1.0" encoding="UTF-8" standalone="yes"?>
<Relationships xmlns="http://schemas.openxmlformats.org/package/2006/relationships">
  <Relationship Id="rId2" Type="http://schemas.openxmlformats.org/officeDocument/2006/relationships/slide" Target="../slides/slide22.xml" />
  <Relationship Id="rId1" Type="http://schemas.openxmlformats.org/officeDocument/2006/relationships/notesMaster" Target="../notesMasters/notesMaster1.xml" />
</Relationships>
</file>

<file path=ppt/notesSlides/_rels/notesSlide23.xml.rels>&#65279;<?xml version="1.0" encoding="UTF-8" standalone="yes"?>
<Relationships xmlns="http://schemas.openxmlformats.org/package/2006/relationships">
  <Relationship Id="rId2" Type="http://schemas.openxmlformats.org/officeDocument/2006/relationships/slide" Target="../slides/slide23.xml" />
  <Relationship Id="rId1" Type="http://schemas.openxmlformats.org/officeDocument/2006/relationships/notesMaster" Target="../notesMasters/notesMaster1.xml" />
</Relationships>
</file>

<file path=ppt/notesSlides/_rels/notesSlide24.xml.rels>&#65279;<?xml version="1.0" encoding="UTF-8" standalone="yes"?>
<Relationships xmlns="http://schemas.openxmlformats.org/package/2006/relationships">
  <Relationship Id="rId2" Type="http://schemas.openxmlformats.org/officeDocument/2006/relationships/slide" Target="../slides/slide24.xml" />
  <Relationship Id="rId1" Type="http://schemas.openxmlformats.org/officeDocument/2006/relationships/notesMaster" Target="../notesMasters/notesMaster1.xml" />
</Relationships>
</file>

<file path=ppt/notesSlides/_rels/notesSlide25.xml.rels>&#65279;<?xml version="1.0" encoding="UTF-8" standalone="yes"?>
<Relationships xmlns="http://schemas.openxmlformats.org/package/2006/relationships">
  <Relationship Id="rId2" Type="http://schemas.openxmlformats.org/officeDocument/2006/relationships/slide" Target="../slides/slide25.xml" />
  <Relationship Id="rId1" Type="http://schemas.openxmlformats.org/officeDocument/2006/relationships/notesMaster" Target="../notesMasters/notesMaster1.xml" />
</Relationships>
</file>

<file path=ppt/notesSlides/_rels/notesSlide26.xml.rels>&#65279;<?xml version="1.0" encoding="UTF-8" standalone="yes"?>
<Relationships xmlns="http://schemas.openxmlformats.org/package/2006/relationships">
  <Relationship Id="rId2" Type="http://schemas.openxmlformats.org/officeDocument/2006/relationships/slide" Target="../slides/slide26.xml" />
  <Relationship Id="rId1" Type="http://schemas.openxmlformats.org/officeDocument/2006/relationships/notesMaster" Target="../notesMasters/notesMaster1.xml" />
</Relationships>
</file>

<file path=ppt/notesSlides/_rels/notesSlide27.xml.rels>&#65279;<?xml version="1.0" encoding="UTF-8" standalone="yes"?>
<Relationships xmlns="http://schemas.openxmlformats.org/package/2006/relationships">
  <Relationship Id="rId2" Type="http://schemas.openxmlformats.org/officeDocument/2006/relationships/slide" Target="../slides/slide27.xml" />
  <Relationship Id="rId1" Type="http://schemas.openxmlformats.org/officeDocument/2006/relationships/notesMaster" Target="../notesMasters/notesMaster1.xml" />
</Relationships>
</file>

<file path=ppt/notesSlides/_rels/notesSlide28.xml.rels>&#65279;<?xml version="1.0" encoding="UTF-8" standalone="yes"?>
<Relationships xmlns="http://schemas.openxmlformats.org/package/2006/relationships">
  <Relationship Id="rId2" Type="http://schemas.openxmlformats.org/officeDocument/2006/relationships/slide" Target="../slides/slide28.xml" />
  <Relationship Id="rId1" Type="http://schemas.openxmlformats.org/officeDocument/2006/relationships/notesMaster" Target="../notesMasters/notesMaster1.xml" />
</Relationships>
</file>

<file path=ppt/notesSlides/_rels/notesSlide29.xml.rels>&#65279;<?xml version="1.0" encoding="UTF-8" standalone="yes"?>
<Relationships xmlns="http://schemas.openxmlformats.org/package/2006/relationships">
  <Relationship Id="rId2" Type="http://schemas.openxmlformats.org/officeDocument/2006/relationships/slide" Target="../slides/slide29.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30.xml.rels>&#65279;<?xml version="1.0" encoding="UTF-8" standalone="yes"?>
<Relationships xmlns="http://schemas.openxmlformats.org/package/2006/relationships">
  <Relationship Id="rId2" Type="http://schemas.openxmlformats.org/officeDocument/2006/relationships/slide" Target="../slides/slide30.xml" />
  <Relationship Id="rId1" Type="http://schemas.openxmlformats.org/officeDocument/2006/relationships/notesMaster" Target="../notesMasters/notesMaster1.xml" />
</Relationships>
</file>

<file path=ppt/notesSlides/_rels/notesSlide31.xml.rels>&#65279;<?xml version="1.0" encoding="UTF-8" standalone="yes"?>
<Relationships xmlns="http://schemas.openxmlformats.org/package/2006/relationships">
  <Relationship Id="rId2" Type="http://schemas.openxmlformats.org/officeDocument/2006/relationships/slide" Target="../slides/slide31.xml" />
  <Relationship Id="rId1" Type="http://schemas.openxmlformats.org/officeDocument/2006/relationships/notesMaster" Target="../notesMasters/notesMaster1.xml" />
</Relationships>
</file>

<file path=ppt/notesSlides/_rels/notesSlide32.xml.rels>&#65279;<?xml version="1.0" encoding="UTF-8" standalone="yes"?>
<Relationships xmlns="http://schemas.openxmlformats.org/package/2006/relationships">
  <Relationship Id="rId2" Type="http://schemas.openxmlformats.org/officeDocument/2006/relationships/slide" Target="../slides/slide32.xml" />
  <Relationship Id="rId1" Type="http://schemas.openxmlformats.org/officeDocument/2006/relationships/notesMaster" Target="../notesMasters/notesMaster1.xml" />
</Relationships>
</file>

<file path=ppt/notesSlides/_rels/notesSlide33.xml.rels>&#65279;<?xml version="1.0" encoding="UTF-8" standalone="yes"?>
<Relationships xmlns="http://schemas.openxmlformats.org/package/2006/relationships">
  <Relationship Id="rId2" Type="http://schemas.openxmlformats.org/officeDocument/2006/relationships/slide" Target="../slides/slide33.xml" />
  <Relationship Id="rId1" Type="http://schemas.openxmlformats.org/officeDocument/2006/relationships/notesMaster" Target="../notesMasters/notesMaster1.xml" />
</Relationships>
</file>

<file path=ppt/notesSlides/_rels/notesSlide34.xml.rels>&#65279;<?xml version="1.0" encoding="UTF-8" standalone="yes"?>
<Relationships xmlns="http://schemas.openxmlformats.org/package/2006/relationships">
  <Relationship Id="rId2" Type="http://schemas.openxmlformats.org/officeDocument/2006/relationships/slide" Target="../slides/slide34.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593170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639006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156956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661091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156956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661091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933193138"/>
      </p:ext>
    </p:extLst>
  </p:cSld>
  <p:clrMapOvr>
    <a:masterClrMapping/>
  </p:clrMapOvr>
</p:notes>
</file>

<file path=ppt/slideLayouts/_rels/slideLayout1.xml.rels>&#65279;<?xml version="1.0" encoding="UTF-8" standalone="yes"?>
<Relationships xmlns="http://schemas.openxmlformats.org/package/2006/relationships">
  <Relationship Id="rId2" Type="http://schemas.openxmlformats.org/officeDocument/2006/relationships/image" Target="../media/image1.jpeg"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2" Type="http://schemas.openxmlformats.org/officeDocument/2006/relationships/image" Target="../media/image1.jpeg" />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2" Type="http://schemas.openxmlformats.org/officeDocument/2006/relationships/image" Target="../media/image2.jpeg" />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11"/>
          <p:cNvSpPr>
            <a:spLocks noChangeArrowheads="1"/>
          </p:cNvSpPr>
          <p:nvPr userDrawn="1"/>
        </p:nvSpPr>
        <p:spPr>
          <a:xfrm>
            <a:off x="0" y="1447800"/>
            <a:ext cx="9144000" cy="2189162"/>
          </a:xfrm>
          <a:prstGeom prst="rect">
            <a:avLst/>
          </a:prstGeom>
          <a:solidFill>
            <a:srgbClr val="8B0E04"/>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itle 1"/>
          <p:cNvSpPr>
            <a:spLocks noGrp="1"/>
          </p:cNvSpPr>
          <p:nvPr>
            <p:ph type="ctrTitle" hasCustomPrompt="1"/>
          </p:nvPr>
        </p:nvSpPr>
        <p:spPr>
          <a:xfrm>
            <a:off x="1078992" y="1673352"/>
            <a:ext cx="7772400" cy="1792224"/>
          </a:xfrm>
        </p:spPr>
        <p:txBody>
          <a:bodyPr>
            <a:noAutofit/>
          </a:bodyPr>
          <a:lstStyle>
            <a:lvl1pPr algn="r">
              <a:defRPr sz="3000">
                <a:solidFill>
                  <a:schemeClr val="bg1"/>
                </a:solidFill>
              </a:defRPr>
            </a:lvl1pPr>
          </a:lstStyle>
          <a:p>
            <a:r>
              <a:rPr lang="en-US" sz="3000" smtClean="0"/>
              <a:t>COVER PAGE TITLE (30 PTS)</a:t>
            </a:r>
            <a:br>
              <a:rPr lang="en-US" sz="3000" smtClean="0"/>
            </a:br>
            <a:r>
              <a:rPr lang="en-US" sz="2400" smtClean="0"/>
              <a:t>Cover Page Subtitle 1 (24 pts)</a:t>
            </a:r>
            <a:br>
              <a:rPr lang="en-US" sz="2400" smtClean="0"/>
            </a:br>
            <a:r>
              <a:rPr lang="en-US" sz="2400" smtClean="0"/>
              <a:t>Cover Page Subtitle 2 (24 pts)</a:t>
            </a:r>
            <a:br>
              <a:rPr lang="en-US" sz="2400" smtClean="0"/>
            </a:br>
            <a:r>
              <a:rPr lang="en-US" sz="2400" smtClean="0"/>
              <a:t>Date (24 pts)</a:t>
            </a:r>
            <a:endParaRPr lang="en-US"/>
          </a:p>
        </p:txBody>
      </p:sp>
      <p:sp>
        <p:nvSpPr>
          <p:cNvPr id="10" name="Rectangle 8"/>
          <p:cNvSpPr>
            <a:spLocks noChangeArrowheads="1"/>
          </p:cNvSpPr>
          <p:nvPr userDrawn="1"/>
        </p:nvSpPr>
        <p:spPr>
          <a:xfrm>
            <a:off x="0" y="6497638"/>
            <a:ext cx="9144000" cy="42862"/>
          </a:xfrm>
          <a:prstGeom prst="rect">
            <a:avLst/>
          </a:prstGeom>
          <a:solidFill>
            <a:srgbClr val="5F606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none" anchor="ctr"/>
          <a:lstStyle/>
          <a:p>
            <a:pPr algn="ctr"/>
            <a:endParaRPr lang="en-US" dirty="0">
              <a:solidFill>
                <a:srgbClr val="6F1200"/>
              </a:solidFill>
            </a:endParaRPr>
          </a:p>
        </p:txBody>
      </p:sp>
      <p:pic>
        <p:nvPicPr>
          <p:cNvPr id="6" name="Picture 25" descr="PH_Logo_POWERPOINT_LG_11091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9088" y="319088"/>
            <a:ext cx="2998787" cy="1122362"/>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12233615"/>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 Offices">
    <p:spTree>
      <p:nvGrpSpPr>
        <p:cNvPr id="1" name=""/>
        <p:cNvGrpSpPr/>
        <p:nvPr/>
      </p:nvGrpSpPr>
      <p:grpSpPr>
        <a:xfrm>
          <a:off x="0" y="0"/>
          <a:ext cx="0" cy="0"/>
          <a:chOff x="0" y="0"/>
          <a:chExt cx="0" cy="0"/>
        </a:xfrm>
      </p:grpSpPr>
      <p:sp>
        <p:nvSpPr>
          <p:cNvPr id="9" name="Text Box 22"/>
          <p:cNvSpPr txBox="1">
            <a:spLocks noChangeArrowheads="1"/>
          </p:cNvSpPr>
          <p:nvPr userDrawn="1"/>
        </p:nvSpPr>
        <p:spPr>
          <a:xfrm>
            <a:off x="2613025" y="6002338"/>
            <a:ext cx="3424238"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ct val="0"/>
              </a:spcBef>
              <a:spcAft>
                <a:spcPct val="0"/>
              </a:spcAft>
              <a:buClr>
                <a:srgbClr val="483C36"/>
              </a:buClr>
              <a:buSzPct val="85000"/>
              <a:buFont typeface="Webdings" pitchFamily="18" charset="2"/>
              <a:buNone/>
              <a:defRPr/>
            </a:pPr>
            <a:r>
              <a:rPr kumimoji="0" lang="en-US" sz="800" b="1" i="0" u="none" strike="noStrike" kern="0" cap="none" spc="0" normalizeH="0" noProof="0" dirty="0" smtClean="0">
                <a:ln>
                  <a:noFill/>
                </a:ln>
                <a:solidFill>
                  <a:srgbClr val="545454"/>
                </a:solidFill>
                <a:uLnTx/>
                <a:uFillTx/>
              </a:rPr>
              <a:t>For further information</a:t>
            </a:r>
            <a:r>
              <a:rPr kumimoji="0" lang="en-US" sz="800" b="0" i="0" u="none" strike="noStrike" kern="0" cap="none" spc="0" normalizeH="0" noProof="0" dirty="0" smtClean="0">
                <a:ln>
                  <a:noFill/>
                </a:ln>
                <a:solidFill>
                  <a:srgbClr val="545454"/>
                </a:solidFill>
                <a:uLnTx/>
                <a:uFillTx/>
              </a:rPr>
              <a:t>, you may visit our home page at</a:t>
            </a:r>
            <a:br>
              <a:rPr kumimoji="0" lang="en-US" sz="800" b="0" i="0" u="none" strike="noStrike" kern="0" cap="none" spc="0" normalizeH="0" noProof="0" dirty="0" smtClean="0">
                <a:ln>
                  <a:noFill/>
                </a:ln>
                <a:solidFill>
                  <a:srgbClr val="545454"/>
                </a:solidFill>
                <a:uLnTx/>
                <a:uFillTx/>
              </a:rPr>
            </a:br>
            <a:r>
              <a:rPr kumimoji="0" lang="en-US" sz="800" b="0" i="0" u="none" strike="noStrike" kern="0" cap="none" spc="0" normalizeH="0" noProof="0" dirty="0" smtClean="0">
                <a:ln>
                  <a:noFill/>
                </a:ln>
                <a:solidFill>
                  <a:srgbClr val="545454"/>
                </a:solidFill>
                <a:uLnTx/>
                <a:uFillTx/>
              </a:rPr>
              <a:t>www.paulhastings.com or email us at info@paulhastings.com</a:t>
            </a:r>
          </a:p>
        </p:txBody>
      </p:sp>
      <p:sp>
        <p:nvSpPr>
          <p:cNvPr id="10" name="Title 3"/>
          <p:cNvSpPr txBox="1"/>
          <p:nvPr userDrawn="1"/>
        </p:nvSpPr>
        <p:spPr>
          <a:xfrm>
            <a:off x="457200" y="73152"/>
            <a:ext cx="6629400" cy="8412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2400" b="1" kern="1200">
                <a:solidFill>
                  <a:schemeClr val="tx1"/>
                </a:solidFill>
                <a:latin typeface="+mj-lt"/>
                <a:ea typeface="+mj-ea"/>
                <a:cs typeface="+mj-cs"/>
              </a:defRPr>
            </a:lvl1pPr>
          </a:lstStyle>
          <a:p>
            <a:r>
              <a:rPr lang="en-US" dirty="0" smtClean="0"/>
              <a:t>Our Offices</a:t>
            </a:r>
            <a:endParaRPr lang="en-US" dirty="0"/>
          </a:p>
        </p:txBody>
      </p:sp>
      <p:graphicFrame>
        <p:nvGraphicFramePr>
          <p:cNvPr id="5" name="Group 29"/>
          <p:cNvGraphicFramePr/>
          <p:nvPr userDrawn="1">
            <p:extLst>
              <p:ext uri="{D42A27DB-BD31-4B8C-83A1-F6EECF244321}">
                <p14:modId xmlns:p14="http://schemas.microsoft.com/office/powerpoint/2010/main" val="2710910265"/>
              </p:ext>
            </p:extLst>
          </p:nvPr>
        </p:nvGraphicFramePr>
        <p:xfrm>
          <a:off x="571500" y="1143000"/>
          <a:ext cx="8496300" cy="4870133"/>
        </p:xfrm>
        <a:graphic>
          <a:graphicData uri="http://schemas.openxmlformats.org/drawingml/2006/table">
            <a:tbl>
              <a:tblPr>
                <a:tableStyleId>{5C22544A-7EE6-4342-B048-85BDC9FD1C3A}</a:tableStyleId>
              </a:tblPr>
              <a:tblGrid>
                <a:gridCol w="2124075"/>
                <a:gridCol w="2124075"/>
                <a:gridCol w="2124075"/>
                <a:gridCol w="2124075"/>
              </a:tblGrid>
              <a:tr h="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1200" b="1" i="0" u="none" strike="noStrike" cap="none" normalizeH="0" dirty="0" smtClean="0">
                          <a:ln>
                            <a:noFill/>
                          </a:ln>
                          <a:solidFill>
                            <a:srgbClr val="8B0E04"/>
                          </a:solidFill>
                          <a:latin typeface="Arial" charset="0"/>
                          <a:cs typeface="Arial" charset="0"/>
                        </a:rPr>
                        <a:t>NORTH AMERICA</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900" b="0" i="0" u="none" strike="noStrike" cap="none" normalizeH="0" dirty="0" smtClean="0">
                        <a:ln>
                          <a:noFill/>
                        </a:ln>
                        <a:solidFill>
                          <a:srgbClr val="6F1200"/>
                        </a:solidFill>
                        <a:latin typeface="Arial" charset="0"/>
                        <a:cs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1200" b="1" i="0" u="none" strike="noStrike" cap="none" normalizeH="0" dirty="0" smtClean="0">
                          <a:ln>
                            <a:noFill/>
                          </a:ln>
                          <a:solidFill>
                            <a:srgbClr val="98002E"/>
                          </a:solidFill>
                          <a:latin typeface="Arial" charset="0"/>
                          <a:cs typeface="Arial" charset="0"/>
                        </a:rPr>
                        <a:t>EUROPE</a:t>
                      </a: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1200" b="1" i="0" u="none" strike="noStrike" cap="none" normalizeH="0" dirty="0" smtClean="0">
                          <a:ln>
                            <a:noFill/>
                          </a:ln>
                          <a:solidFill>
                            <a:srgbClr val="98002E"/>
                          </a:solidFill>
                          <a:latin typeface="Arial" charset="0"/>
                          <a:cs typeface="Arial" charset="0"/>
                        </a:rPr>
                        <a:t>ASIA</a:t>
                      </a:r>
                    </a:p>
                  </a:txBody>
                  <a:tcPr horzOverflow="overflow">
                    <a:lnL>
                      <a:noFill/>
                    </a:lnL>
                    <a:lnR cap="flat">
                      <a:noFill/>
                    </a:lnR>
                    <a:lnT cap="flat">
                      <a:noFill/>
                    </a:lnT>
                    <a:lnB>
                      <a:noFill/>
                    </a:lnB>
                    <a:lnTlToBr>
                      <a:noFill/>
                    </a:lnTlToBr>
                    <a:lnBlToTr>
                      <a:noFill/>
                    </a:lnBlToTr>
                    <a:noFill/>
                  </a:tcPr>
                </a:tc>
              </a:tr>
              <a:tr h="459581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Atlanta</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1170 Peachtree Street, N.E.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Suite 100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Atlanta, GA 30309</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+1.404.815.2400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+1.404.815.2424</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Chicago</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191 North Wacker Drive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Thirtieth Floor</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Chicago, IL 60606</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+1.312.499.6000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+1.312.499.6100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r>
                        <a:rPr lang="en-GB" sz="800" b="1" kern="1200" dirty="0" smtClean="0">
                          <a:solidFill>
                            <a:schemeClr val="tx1"/>
                          </a:solidFill>
                          <a:latin typeface="+mn-lt"/>
                          <a:ea typeface="+mn-ea"/>
                          <a:cs typeface="+mn-cs"/>
                        </a:rPr>
                        <a:t>Houston</a:t>
                      </a:r>
                      <a:endParaRPr lang="en-US" sz="800" kern="1200" dirty="0" smtClean="0">
                        <a:solidFill>
                          <a:schemeClr val="tx1"/>
                        </a:solidFill>
                        <a:latin typeface="+mn-lt"/>
                        <a:ea typeface="+mn-ea"/>
                        <a:cs typeface="+mn-cs"/>
                      </a:endParaRPr>
                    </a:p>
                    <a:p>
                      <a:r>
                        <a:rPr lang="en-GB" sz="800" kern="1200" dirty="0" smtClean="0">
                          <a:solidFill>
                            <a:schemeClr val="tx1"/>
                          </a:solidFill>
                          <a:latin typeface="+mn-lt"/>
                          <a:ea typeface="+mn-ea"/>
                          <a:cs typeface="+mn-cs"/>
                        </a:rPr>
                        <a:t>600 Travis Street</a:t>
                      </a:r>
                      <a:endParaRPr lang="en-US" sz="800" kern="1200" dirty="0" smtClean="0">
                        <a:solidFill>
                          <a:schemeClr val="tx1"/>
                        </a:solidFill>
                        <a:latin typeface="+mn-lt"/>
                        <a:ea typeface="+mn-ea"/>
                        <a:cs typeface="+mn-cs"/>
                      </a:endParaRPr>
                    </a:p>
                    <a:p>
                      <a:r>
                        <a:rPr lang="en-US" sz="800" kern="1200" dirty="0" smtClean="0">
                          <a:solidFill>
                            <a:schemeClr val="tx1"/>
                          </a:solidFill>
                          <a:latin typeface="+mn-lt"/>
                          <a:ea typeface="+mn-ea"/>
                          <a:cs typeface="+mn-cs"/>
                        </a:rPr>
                        <a:t>Fifty-Eighth Floor</a:t>
                      </a:r>
                    </a:p>
                    <a:p>
                      <a:r>
                        <a:rPr lang="en-GB" sz="800" kern="1200" dirty="0" smtClean="0">
                          <a:solidFill>
                            <a:schemeClr val="tx1"/>
                          </a:solidFill>
                          <a:latin typeface="+mn-lt"/>
                          <a:ea typeface="+mn-ea"/>
                          <a:cs typeface="+mn-cs"/>
                        </a:rPr>
                        <a:t>Houston, TX 77002</a:t>
                      </a:r>
                      <a:endParaRPr lang="en-US" sz="800" kern="1200" dirty="0" smtClean="0">
                        <a:solidFill>
                          <a:schemeClr val="tx1"/>
                        </a:solidFill>
                        <a:latin typeface="+mn-lt"/>
                        <a:ea typeface="+mn-ea"/>
                        <a:cs typeface="+mn-cs"/>
                      </a:endParaRPr>
                    </a:p>
                    <a:p>
                      <a:r>
                        <a:rPr lang="en-GB" sz="800" kern="1200" dirty="0" smtClean="0">
                          <a:solidFill>
                            <a:schemeClr val="tx1"/>
                          </a:solidFill>
                          <a:latin typeface="+mn-lt"/>
                          <a:ea typeface="+mn-ea"/>
                          <a:cs typeface="+mn-cs"/>
                        </a:rPr>
                        <a:t>t: +1.713.860.7300</a:t>
                      </a:r>
                      <a:endParaRPr lang="en-US" sz="800" kern="1200" dirty="0" smtClean="0">
                        <a:solidFill>
                          <a:schemeClr val="tx1"/>
                        </a:solidFill>
                        <a:latin typeface="+mn-lt"/>
                        <a:ea typeface="+mn-ea"/>
                        <a:cs typeface="+mn-cs"/>
                      </a:endParaRPr>
                    </a:p>
                    <a:p>
                      <a:r>
                        <a:rPr lang="en-GB" sz="800" kern="1200" dirty="0" smtClean="0">
                          <a:solidFill>
                            <a:schemeClr val="tx1"/>
                          </a:solidFill>
                          <a:latin typeface="+mn-lt"/>
                          <a:ea typeface="+mn-ea"/>
                          <a:cs typeface="+mn-cs"/>
                        </a:rPr>
                        <a:t>f: +1.713.353.3100</a:t>
                      </a: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Los Angeles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515 South Flower Street</a:t>
                      </a:r>
                      <a:br>
                        <a:rPr kumimoji="0" lang="en-US" sz="800" b="0" i="0" u="none" strike="noStrike" cap="none" normalizeH="0" dirty="0" smtClean="0">
                          <a:ln>
                            <a:noFill/>
                          </a:ln>
                          <a:solidFill>
                            <a:schemeClr val="tx1"/>
                          </a:solidFill>
                          <a:latin typeface="Arial" charset="0"/>
                          <a:cs typeface="Arial" charset="0"/>
                        </a:rPr>
                      </a:br>
                      <a:r>
                        <a:rPr kumimoji="0" lang="en-US" sz="800" b="0" i="0" u="none" strike="noStrike" cap="none" normalizeH="0" dirty="0" smtClean="0">
                          <a:ln>
                            <a:noFill/>
                          </a:ln>
                          <a:solidFill>
                            <a:schemeClr val="tx1"/>
                          </a:solidFill>
                          <a:latin typeface="Arial" charset="0"/>
                          <a:cs typeface="Arial" charset="0"/>
                        </a:rPr>
                        <a:t>Twenty-Fifth Floor</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Los Angeles, CA 90071</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+1.213.683.6000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+1.213.627.0705</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New York</a:t>
                      </a: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75 East 55th Street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New York, NY 10022</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+1.212.318.6000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+1.212.319.4090</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Orange County</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695 Town Center Drive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Seventeenth Floor</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Costa Mesa, CA 92626</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+1.714.668.6200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+1.714.979.1921</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1"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Palo Alto</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1117 S. California Avenue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Palo Alto, CA 94304</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+1.650.320.1800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+1.650.320.1900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San Diego</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4747 Executive Drive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Twelfth Floor</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San Diego, CA 92121</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+1.858.458.3000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+1.858.458.3005</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San Francisco</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55 Second Street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Twenty-Fourth Floor</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San Francisco, CA 94105 </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+1.415.856.7000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+1.415.856.7100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Washington, D.C.</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875 15th Street, N.W.</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Washington, DC 20005</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+1.202.551.1700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+1.202.551.1705</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Brussels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Avenue Louise 480-5B</a:t>
                      </a:r>
                      <a:endParaRPr kumimoji="0" lang="en-US" sz="800" b="0" i="0" u="none" strike="noStrike" cap="none" normalizeH="0" dirty="0" smtClean="0">
                        <a:ln>
                          <a:noFill/>
                        </a:ln>
                        <a:solidFill>
                          <a:schemeClr val="tx1"/>
                        </a:solidFill>
                        <a:latin typeface="+mj-lt"/>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1050 Brussels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Belgium</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+32.2.641.7460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+32.2.641.7461</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Frankfurt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Siesmayerstrasse 21</a:t>
                      </a:r>
                      <a:br>
                        <a:rPr kumimoji="0" lang="en-US" sz="800" b="0" i="0" u="none" strike="noStrike" cap="none" normalizeH="0" dirty="0" smtClean="0">
                          <a:ln>
                            <a:noFill/>
                          </a:ln>
                          <a:solidFill>
                            <a:schemeClr val="tx1"/>
                          </a:solidFill>
                          <a:latin typeface="Arial" charset="0"/>
                          <a:cs typeface="Arial" charset="0"/>
                        </a:rPr>
                      </a:br>
                      <a:r>
                        <a:rPr kumimoji="0" lang="en-US" sz="800" b="0" i="0" u="none" strike="noStrike" cap="none" normalizeH="0" dirty="0" smtClean="0">
                          <a:ln>
                            <a:noFill/>
                          </a:ln>
                          <a:solidFill>
                            <a:schemeClr val="tx1"/>
                          </a:solidFill>
                          <a:latin typeface="Arial" charset="0"/>
                          <a:cs typeface="Arial" charset="0"/>
                        </a:rPr>
                        <a:t>D-60323 Frankfurt am Main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Germany</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+49.69.907485.0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+49.69.907485.499</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London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Ten Bishops Square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Eighth Floor</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London E1 6EG</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United Kingdom</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+44.20.3023.5100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+44.20.3023.5109</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Milan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Via Rovello, 1</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20121 Milano, Italy</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+39.02.30414.000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+39.02.30414.005</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Paris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96, boulevard Haussmann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75008 Paris, France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+33.1.42.99.04.50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+33.1.45.63.91.49</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Beijing</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19/F Yintai Center Office Tower</a:t>
                      </a:r>
                      <a:br>
                        <a:rPr kumimoji="0" lang="en-US" sz="800" b="0" i="0" u="none" strike="noStrike" cap="none" normalizeH="0" dirty="0" smtClean="0">
                          <a:ln>
                            <a:noFill/>
                          </a:ln>
                          <a:solidFill>
                            <a:schemeClr val="tx1"/>
                          </a:solidFill>
                          <a:latin typeface="Arial" charset="0"/>
                          <a:cs typeface="Arial" charset="0"/>
                        </a:rPr>
                      </a:br>
                      <a:r>
                        <a:rPr kumimoji="0" lang="en-US" sz="800" b="0" i="0" u="none" strike="noStrike" cap="none" normalizeH="0" dirty="0" smtClean="0">
                          <a:ln>
                            <a:noFill/>
                          </a:ln>
                          <a:solidFill>
                            <a:schemeClr val="tx1"/>
                          </a:solidFill>
                          <a:latin typeface="Arial" charset="0"/>
                          <a:cs typeface="Arial" charset="0"/>
                        </a:rPr>
                        <a:t>2 Jianguomenwai Avenue</a:t>
                      </a:r>
                      <a:br>
                        <a:rPr kumimoji="0" lang="en-US" sz="800" b="0" i="0" u="none" strike="noStrike" cap="none" normalizeH="0" dirty="0" smtClean="0">
                          <a:ln>
                            <a:noFill/>
                          </a:ln>
                          <a:solidFill>
                            <a:schemeClr val="tx1"/>
                          </a:solidFill>
                          <a:latin typeface="Arial" charset="0"/>
                          <a:cs typeface="Arial" charset="0"/>
                        </a:rPr>
                      </a:br>
                      <a:r>
                        <a:rPr kumimoji="0" lang="en-US" sz="800" b="0" i="0" u="none" strike="noStrike" cap="none" normalizeH="0" dirty="0" smtClean="0">
                          <a:ln>
                            <a:noFill/>
                          </a:ln>
                          <a:solidFill>
                            <a:schemeClr val="tx1"/>
                          </a:solidFill>
                          <a:latin typeface="Arial" charset="0"/>
                          <a:cs typeface="Arial" charset="0"/>
                        </a:rPr>
                        <a:t>Chaoyang District</a:t>
                      </a:r>
                      <a:br>
                        <a:rPr kumimoji="0" lang="en-US" sz="800" b="0" i="0" u="none" strike="noStrike" cap="none" normalizeH="0" dirty="0" smtClean="0">
                          <a:ln>
                            <a:noFill/>
                          </a:ln>
                          <a:solidFill>
                            <a:schemeClr val="tx1"/>
                          </a:solidFill>
                          <a:latin typeface="Arial" charset="0"/>
                          <a:cs typeface="Arial" charset="0"/>
                        </a:rPr>
                      </a:br>
                      <a:r>
                        <a:rPr kumimoji="0" lang="en-US" sz="800" b="0" i="0" u="none" strike="noStrike" cap="none" normalizeH="0" dirty="0" smtClean="0">
                          <a:ln>
                            <a:noFill/>
                          </a:ln>
                          <a:solidFill>
                            <a:schemeClr val="tx1"/>
                          </a:solidFill>
                          <a:latin typeface="Arial" charset="0"/>
                          <a:cs typeface="Arial" charset="0"/>
                        </a:rPr>
                        <a:t>Beijing 100022, PRC</a:t>
                      </a:r>
                      <a:br>
                        <a:rPr kumimoji="0" lang="en-US" sz="800" b="0" i="0" u="none" strike="noStrike" cap="none" normalizeH="0" dirty="0" smtClean="0">
                          <a:ln>
                            <a:noFill/>
                          </a:ln>
                          <a:solidFill>
                            <a:schemeClr val="tx1"/>
                          </a:solidFill>
                          <a:latin typeface="Arial" charset="0"/>
                          <a:cs typeface="Arial" charset="0"/>
                        </a:rPr>
                      </a:br>
                      <a:r>
                        <a:rPr kumimoji="0" lang="en-US" sz="800" b="0" i="0" u="none" strike="noStrike" cap="none" normalizeH="0" dirty="0" smtClean="0">
                          <a:ln>
                            <a:noFill/>
                          </a:ln>
                          <a:solidFill>
                            <a:schemeClr val="tx1"/>
                          </a:solidFill>
                          <a:latin typeface="Arial" charset="0"/>
                          <a:cs typeface="Arial" charset="0"/>
                        </a:rPr>
                        <a:t>t: +86.10.8567.5300</a:t>
                      </a:r>
                      <a:br>
                        <a:rPr kumimoji="0" lang="en-US" sz="800" b="0" i="0" u="none" strike="noStrike" cap="none" normalizeH="0" dirty="0" smtClean="0">
                          <a:ln>
                            <a:noFill/>
                          </a:ln>
                          <a:solidFill>
                            <a:schemeClr val="tx1"/>
                          </a:solidFill>
                          <a:latin typeface="Arial" charset="0"/>
                          <a:cs typeface="Arial" charset="0"/>
                        </a:rPr>
                      </a:br>
                      <a:r>
                        <a:rPr kumimoji="0" lang="en-US" sz="800" b="0" i="0" u="none" strike="noStrike" cap="none" normalizeH="0" dirty="0" smtClean="0">
                          <a:ln>
                            <a:noFill/>
                          </a:ln>
                          <a:solidFill>
                            <a:schemeClr val="tx1"/>
                          </a:solidFill>
                          <a:latin typeface="Arial" charset="0"/>
                          <a:cs typeface="Arial" charset="0"/>
                        </a:rPr>
                        <a:t>f: +86.10.8567.5400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Hong Kong</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21-22/F Bank of China Tower</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1 Garden Road</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Hong Kong</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+852.2867.1288</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+852.2526.2119</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Seoul</a:t>
                      </a:r>
                    </a:p>
                    <a:p>
                      <a:pPr marL="0" marR="0" lvl="0" indent="0" algn="l" defTabSz="914400" rtl="0" eaLnBrk="1" fontAlgn="base" latinLnBrk="0" hangingPunct="1">
                        <a:lnSpc>
                          <a:spcPct val="100000"/>
                        </a:lnSpc>
                        <a:spcBef>
                          <a:spcPct val="0"/>
                        </a:spcBef>
                        <a:spcAft>
                          <a:spcPct val="0"/>
                        </a:spcAft>
                        <a:buClrTx/>
                        <a:buSzTx/>
                        <a:buFontTx/>
                        <a:buNone/>
                      </a:pPr>
                      <a:r>
                        <a:rPr kumimoji="0" lang="en-GB" sz="800" b="0" i="0" u="none" strike="noStrike" cap="none" normalizeH="0" dirty="0" smtClean="0">
                          <a:ln>
                            <a:noFill/>
                          </a:ln>
                          <a:solidFill>
                            <a:schemeClr val="tx1"/>
                          </a:solidFill>
                          <a:latin typeface="Arial" charset="0"/>
                          <a:cs typeface="Arial" charset="0"/>
                        </a:rPr>
                        <a:t>33/F West Tower </a:t>
                      </a:r>
                    </a:p>
                    <a:p>
                      <a:pPr marL="0" marR="0" lvl="0" indent="0" algn="l" defTabSz="914400" rtl="0" eaLnBrk="1" fontAlgn="base" latinLnBrk="0" hangingPunct="1">
                        <a:lnSpc>
                          <a:spcPct val="100000"/>
                        </a:lnSpc>
                        <a:spcBef>
                          <a:spcPct val="0"/>
                        </a:spcBef>
                        <a:spcAft>
                          <a:spcPct val="0"/>
                        </a:spcAft>
                        <a:buClrTx/>
                        <a:buSzTx/>
                        <a:buFontTx/>
                        <a:buNone/>
                      </a:pPr>
                      <a:r>
                        <a:rPr kumimoji="0" lang="en-GB" sz="800" b="0" i="0" u="none" strike="noStrike" cap="none" normalizeH="0" dirty="0" smtClean="0">
                          <a:ln>
                            <a:noFill/>
                          </a:ln>
                          <a:solidFill>
                            <a:schemeClr val="tx1"/>
                          </a:solidFill>
                          <a:latin typeface="Arial" charset="0"/>
                          <a:cs typeface="Arial" charset="0"/>
                        </a:rPr>
                        <a:t>Mirae Asset Center1</a:t>
                      </a:r>
                    </a:p>
                    <a:p>
                      <a:pPr marL="0" marR="0" lvl="0" indent="0" algn="l" defTabSz="914400" rtl="0" eaLnBrk="1" fontAlgn="base" latinLnBrk="0" hangingPunct="1">
                        <a:lnSpc>
                          <a:spcPct val="100000"/>
                        </a:lnSpc>
                        <a:spcBef>
                          <a:spcPct val="0"/>
                        </a:spcBef>
                        <a:spcAft>
                          <a:spcPct val="0"/>
                        </a:spcAft>
                        <a:buClrTx/>
                        <a:buSzTx/>
                        <a:buFontTx/>
                        <a:buNone/>
                      </a:pPr>
                      <a:r>
                        <a:rPr kumimoji="0" lang="en-GB" sz="800" b="0" i="0" u="none" strike="noStrike" cap="none" normalizeH="0" dirty="0" smtClean="0">
                          <a:ln>
                            <a:noFill/>
                          </a:ln>
                          <a:solidFill>
                            <a:schemeClr val="tx1"/>
                          </a:solidFill>
                          <a:latin typeface="Arial" charset="0"/>
                          <a:cs typeface="Arial" charset="0"/>
                        </a:rPr>
                        <a:t>26, Eulji-ro 5-gil, Jung-gu, </a:t>
                      </a:r>
                    </a:p>
                    <a:p>
                      <a:pPr marL="0" marR="0" lvl="0" indent="0" algn="l" defTabSz="914400" rtl="0" eaLnBrk="1" fontAlgn="base" latinLnBrk="0" hangingPunct="1">
                        <a:lnSpc>
                          <a:spcPct val="100000"/>
                        </a:lnSpc>
                        <a:spcBef>
                          <a:spcPct val="0"/>
                        </a:spcBef>
                        <a:spcAft>
                          <a:spcPct val="0"/>
                        </a:spcAft>
                        <a:buClrTx/>
                        <a:buSzTx/>
                        <a:buFontTx/>
                        <a:buNone/>
                      </a:pPr>
                      <a:r>
                        <a:rPr kumimoji="0" lang="en-GB" sz="800" b="0" i="0" u="none" strike="noStrike" cap="none" normalizeH="0" dirty="0" smtClean="0">
                          <a:ln>
                            <a:noFill/>
                          </a:ln>
                          <a:solidFill>
                            <a:schemeClr val="tx1"/>
                          </a:solidFill>
                          <a:latin typeface="Arial" charset="0"/>
                          <a:cs typeface="Arial" charset="0"/>
                        </a:rPr>
                        <a:t>Seoul, 100-210, Korea</a:t>
                      </a:r>
                    </a:p>
                    <a:p>
                      <a:pPr marL="0" marR="0" lvl="0" indent="0" algn="l" defTabSz="914400" rtl="0" eaLnBrk="1" fontAlgn="base" latinLnBrk="0" hangingPunct="1">
                        <a:lnSpc>
                          <a:spcPct val="100000"/>
                        </a:lnSpc>
                        <a:spcBef>
                          <a:spcPct val="0"/>
                        </a:spcBef>
                        <a:spcAft>
                          <a:spcPct val="0"/>
                        </a:spcAft>
                        <a:buClrTx/>
                        <a:buSzTx/>
                        <a:buFontTx/>
                        <a:buNone/>
                      </a:pPr>
                      <a:r>
                        <a:rPr kumimoji="0" lang="en-GB" sz="800" b="0" i="0" u="none" strike="noStrike" cap="none" normalizeH="0" dirty="0" smtClean="0">
                          <a:ln>
                            <a:noFill/>
                          </a:ln>
                          <a:solidFill>
                            <a:schemeClr val="tx1"/>
                          </a:solidFill>
                          <a:latin typeface="Arial" charset="0"/>
                          <a:cs typeface="Arial" charset="0"/>
                        </a:rPr>
                        <a:t>t: +82.2.6321.3800</a:t>
                      </a:r>
                    </a:p>
                    <a:p>
                      <a:pPr marL="0" marR="0" lvl="0" indent="0" algn="l" defTabSz="914400" rtl="0" eaLnBrk="1" fontAlgn="base" latinLnBrk="0" hangingPunct="1">
                        <a:lnSpc>
                          <a:spcPct val="100000"/>
                        </a:lnSpc>
                        <a:spcBef>
                          <a:spcPct val="0"/>
                        </a:spcBef>
                        <a:spcAft>
                          <a:spcPct val="0"/>
                        </a:spcAft>
                        <a:buClrTx/>
                        <a:buSzTx/>
                        <a:buFontTx/>
                        <a:buNone/>
                      </a:pPr>
                      <a:r>
                        <a:rPr kumimoji="0" lang="en-GB" sz="800" b="0" i="0" u="none" strike="noStrike" cap="none" normalizeH="0" dirty="0" smtClean="0">
                          <a:ln>
                            <a:noFill/>
                          </a:ln>
                          <a:solidFill>
                            <a:schemeClr val="tx1"/>
                          </a:solidFill>
                          <a:latin typeface="Arial" charset="0"/>
                          <a:cs typeface="Arial" charset="0"/>
                        </a:rPr>
                        <a:t>f: +82.2.6321.3900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Shanghai</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35/F Park Place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1601 Nanjing West Road</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Shanghai 200040, PRC</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+86.21.6103.2900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+86.21.6103.2990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endParaRPr kumimoji="0" lang="en-US" sz="800" b="0" i="0" u="none" strike="noStrike" cap="none" normalizeH="0" dirty="0" smtClean="0">
                        <a:ln>
                          <a:noFill/>
                        </a:ln>
                        <a:solidFill>
                          <a:schemeClr val="tx1"/>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1" i="0" u="none" strike="noStrike" cap="none" normalizeH="0" dirty="0" smtClean="0">
                          <a:ln>
                            <a:noFill/>
                          </a:ln>
                          <a:solidFill>
                            <a:schemeClr val="tx1"/>
                          </a:solidFill>
                          <a:latin typeface="Arial" charset="0"/>
                          <a:cs typeface="Arial" charset="0"/>
                        </a:rPr>
                        <a:t>Tokyo</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Ark Hills Sengokuyama Mori Tower</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40th Floor, 1-9-10 Roppongi </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Minato-ku, Tokyo 106-0032 Japan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t: +81.3.6229.6100</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pPr>
                      <a:r>
                        <a:rPr kumimoji="0" lang="en-US" sz="800" b="0" i="0" u="none" strike="noStrike" cap="none" normalizeH="0" dirty="0" smtClean="0">
                          <a:ln>
                            <a:noFill/>
                          </a:ln>
                          <a:solidFill>
                            <a:schemeClr val="tx1"/>
                          </a:solidFill>
                          <a:latin typeface="Arial" charset="0"/>
                          <a:cs typeface="Arial" charset="0"/>
                        </a:rPr>
                        <a:t>f: +81.3.6229.7100</a:t>
                      </a:r>
                    </a:p>
                  </a:txBody>
                  <a:tcPr horzOverflow="overflow">
                    <a:lnL>
                      <a:noFill/>
                    </a:lnL>
                    <a:lnR cap="flat">
                      <a:noFill/>
                    </a:lnR>
                    <a:lnT>
                      <a:noFill/>
                    </a:lnT>
                    <a:lnB cap="flat">
                      <a:noFill/>
                    </a:lnB>
                    <a:lnTlToBr>
                      <a:noFill/>
                    </a:lnTlToBr>
                    <a:lnBlToTr>
                      <a:noFill/>
                    </a:lnBlToTr>
                    <a:noFill/>
                  </a:tcPr>
                </a:tc>
              </a:tr>
            </a:tbl>
          </a:graphicData>
        </a:graphic>
      </p:graphicFrame>
      <p:sp>
        <p:nvSpPr>
          <p:cNvPr id="6"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2208316200"/>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048000"/>
            <a:ext cx="7772400" cy="1524000"/>
          </a:xfrm>
        </p:spPr>
        <p:txBody>
          <a:bodyPr anchor="t"/>
          <a:lstStyle>
            <a:lvl1pPr algn="ctr">
              <a:defRPr sz="4800" b="1" cap="none">
                <a:solidFill>
                  <a:schemeClr val="tx1"/>
                </a:solidFill>
              </a:defRPr>
            </a:lvl1pPr>
          </a:lstStyle>
          <a:p>
            <a:r>
              <a:rPr lang="en-US" smtClean="0"/>
              <a:t>Click to edit Master title style</a:t>
            </a:r>
            <a:endParaRPr lang="en-US"/>
          </a:p>
        </p:txBody>
      </p:sp>
      <p:sp>
        <p:nvSpPr>
          <p:cNvPr id="6" name="Slide Number Placeholder 5"/>
          <p:cNvSpPr>
            <a:spLocks noGrp="1"/>
          </p:cNvSpPr>
          <p:nvPr>
            <p:ph type="sldNum" sz="quarter" idx="12"/>
          </p:nvPr>
        </p:nvSpPr>
        <p:spPr/>
        <p:txBody>
          <a:bodyPr/>
          <a:lstStyle>
            <a:lvl1pPr>
              <a:defRPr/>
            </a:lvl1pPr>
          </a:lstStyle>
          <a:p>
            <a:endParaRPr lang="en-US" dirty="0">
              <a:solidFill>
                <a:srgbClr val="273C56"/>
              </a:solidFill>
            </a:endParaRPr>
          </a:p>
        </p:txBody>
      </p:sp>
      <p:sp>
        <p:nvSpPr>
          <p:cNvPr id="4"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57814595"/>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53200" y="6300214"/>
            <a:ext cx="2133600" cy="475488"/>
          </a:xfrm>
        </p:spPr>
        <p:txBody>
          <a:bodyPr/>
          <a:lstStyle/>
          <a:p>
            <a:fld id="{EA312C7E-9492-4613-A6EB-A022DA20C74A}" type="slidenum">
              <a:rPr lang="en-US" smtClean="0"/>
              <a:t>‹#›</a:t>
            </a:fld>
            <a:endParaRPr lang="en-US" dirty="0"/>
          </a:p>
        </p:txBody>
      </p:sp>
      <p:sp>
        <p:nvSpPr>
          <p:cNvPr id="5"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1855804648"/>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Rectangle 11"/>
          <p:cNvSpPr>
            <a:spLocks noChangeArrowheads="1"/>
          </p:cNvSpPr>
          <p:nvPr userDrawn="1"/>
        </p:nvSpPr>
        <p:spPr>
          <a:xfrm>
            <a:off x="0" y="2624328"/>
            <a:ext cx="9144000" cy="1920240"/>
          </a:xfrm>
          <a:prstGeom prst="rect">
            <a:avLst/>
          </a:prstGeom>
          <a:solidFill>
            <a:srgbClr val="8B0E04"/>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itle 1"/>
          <p:cNvSpPr>
            <a:spLocks noGrp="1"/>
          </p:cNvSpPr>
          <p:nvPr>
            <p:ph type="title" hasCustomPrompt="1"/>
          </p:nvPr>
        </p:nvSpPr>
        <p:spPr>
          <a:xfrm>
            <a:off x="1078992" y="2898648"/>
            <a:ext cx="7772400" cy="1371600"/>
          </a:xfrm>
        </p:spPr>
        <p:txBody>
          <a:bodyPr anchor="ctr" anchorCtr="0">
            <a:noAutofit/>
          </a:bodyPr>
          <a:lstStyle>
            <a:lvl1pPr algn="r">
              <a:defRPr sz="3000" b="1" cap="none">
                <a:solidFill>
                  <a:schemeClr val="bg1"/>
                </a:solidFill>
              </a:defRPr>
            </a:lvl1pPr>
          </a:lstStyle>
          <a:p>
            <a:r>
              <a:rPr lang="en-US" smtClean="0"/>
              <a:t>Click to Add Divider Title</a:t>
            </a:r>
            <a:endParaRPr lang="en-US"/>
          </a:p>
        </p:txBody>
      </p:sp>
      <p:sp>
        <p:nvSpPr>
          <p:cNvPr id="8" name="Rectangle 8"/>
          <p:cNvSpPr>
            <a:spLocks noChangeArrowheads="1"/>
          </p:cNvSpPr>
          <p:nvPr userDrawn="1"/>
        </p:nvSpPr>
        <p:spPr>
          <a:xfrm>
            <a:off x="0" y="6497638"/>
            <a:ext cx="9144000" cy="42862"/>
          </a:xfrm>
          <a:prstGeom prst="rect">
            <a:avLst/>
          </a:prstGeom>
          <a:solidFill>
            <a:srgbClr val="5F606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none" anchor="ctr"/>
          <a:lstStyle/>
          <a:p>
            <a:pPr algn="ctr"/>
            <a:endParaRPr lang="en-US" dirty="0">
              <a:solidFill>
                <a:srgbClr val="6F1200"/>
              </a:solidFill>
            </a:endParaRPr>
          </a:p>
        </p:txBody>
      </p:sp>
      <p:sp>
        <p:nvSpPr>
          <p:cNvPr id="10" name="Slide Number Placeholder 9"/>
          <p:cNvSpPr>
            <a:spLocks noGrp="1"/>
          </p:cNvSpPr>
          <p:nvPr>
            <p:ph type="sldNum" sz="quarter" idx="12"/>
          </p:nvPr>
        </p:nvSpPr>
        <p:spPr/>
        <p:txBody>
          <a:bodyPr/>
          <a:lstStyle/>
          <a:p>
            <a:fld id="{EA312C7E-9492-4613-A6EB-A022DA20C74A}" type="slidenum">
              <a:rPr lang="en-US" smtClean="0"/>
              <a:t>‹#›</a:t>
            </a:fld>
            <a:endParaRPr lang="en-US" dirty="0"/>
          </a:p>
        </p:txBody>
      </p:sp>
      <p:pic>
        <p:nvPicPr>
          <p:cNvPr id="12" name="Picture 25" descr="PH_Logo_POWERPOINT_LG_110911"/>
          <p:cNvPicPr>
            <a:picLocks noChangeAspect="1" noChangeArrowheads="1"/>
          </p:cNvPicPr>
          <p:nvPr userDrawn="1"/>
        </p:nvPicPr>
        <p:blipFill>
          <a:blip r:embed="rId2">
            <a:extLst>
              <a:ext uri="{28A0092B-C50C-407E-A947-70E740481C1C}">
                <a14:useLocalDpi xmlns:a14="http://schemas.microsoft.com/office/drawing/2010/main" val="0"/>
              </a:ext>
            </a:extLst>
          </a:blip>
          <a:stretch/>
        </p:blipFill>
        <p:spPr>
          <a:xfrm>
            <a:off x="319088" y="319088"/>
            <a:ext cx="2998787" cy="1122362"/>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1084817105"/>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43000"/>
            <a:ext cx="4038600" cy="49831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38600" cy="49831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EA312C7E-9492-4613-A6EB-A022DA20C74A}" type="slidenum">
              <a:rPr lang="en-US" smtClean="0"/>
              <a:t>‹#›</a:t>
            </a:fld>
            <a:endParaRPr lang="en-US" dirty="0"/>
          </a:p>
        </p:txBody>
      </p:sp>
      <p:sp>
        <p:nvSpPr>
          <p:cNvPr id="6"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4281484423"/>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43000"/>
            <a:ext cx="4040188" cy="639762"/>
          </a:xfrm>
        </p:spPr>
        <p:txBody>
          <a:bodyPr anchor="b" anchorCtr="0">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05000"/>
            <a:ext cx="4040188" cy="4221163"/>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43000"/>
            <a:ext cx="4041775" cy="639762"/>
          </a:xfrm>
        </p:spPr>
        <p:txBody>
          <a:bodyPr anchor="b" anchorCtr="0">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905000"/>
            <a:ext cx="4041775" cy="4221163"/>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EA312C7E-9492-4613-A6EB-A022DA20C74A}" type="slidenum">
              <a:rPr lang="en-US" smtClean="0"/>
              <a:t>‹#›</a:t>
            </a:fld>
            <a:endParaRPr lang="en-US" dirty="0"/>
          </a:p>
        </p:txBody>
      </p:sp>
      <p:sp>
        <p:nvSpPr>
          <p:cNvPr id="8"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1922766444"/>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EA312C7E-9492-4613-A6EB-A022DA20C74A}" type="slidenum">
              <a:rPr lang="en-US" smtClean="0"/>
              <a:t>‹#›</a:t>
            </a:fld>
            <a:endParaRPr lang="en-US" dirty="0"/>
          </a:p>
        </p:txBody>
      </p:sp>
      <p:sp>
        <p:nvSpPr>
          <p:cNvPr id="4"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1773839904"/>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A312C7E-9492-4613-A6EB-A022DA20C74A}" type="slidenum">
              <a:rPr lang="en-US" smtClean="0"/>
              <a:t>‹#›</a:t>
            </a:fld>
            <a:endParaRPr lang="en-US" dirty="0"/>
          </a:p>
        </p:txBody>
      </p:sp>
      <p:sp>
        <p:nvSpPr>
          <p:cNvPr id="3"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1797467963"/>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wyer Bio">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A312C7E-9492-4613-A6EB-A022DA20C74A}" type="slidenum">
              <a:rPr lang="en-US" smtClean="0"/>
              <a:t>‹#›</a:t>
            </a:fld>
            <a:endParaRPr lang="en-US" dirty="0"/>
          </a:p>
        </p:txBody>
      </p:sp>
      <p:sp>
        <p:nvSpPr>
          <p:cNvPr id="7" name="Picture Placeholder 6"/>
          <p:cNvSpPr>
            <a:spLocks noGrp="1"/>
          </p:cNvSpPr>
          <p:nvPr>
            <p:ph type="pic" sz="quarter" idx="13" hasCustomPrompt="1"/>
          </p:nvPr>
        </p:nvSpPr>
        <p:spPr>
          <a:xfrm>
            <a:off x="1069848" y="1755648"/>
            <a:ext cx="1426464" cy="1828800"/>
          </a:xfrm>
        </p:spPr>
        <p:txBody>
          <a:bodyPr>
            <a:normAutofit/>
          </a:bodyPr>
          <a:lstStyle>
            <a:lvl1pPr marL="0" indent="0">
              <a:buNone/>
              <a:defRPr sz="1100"/>
            </a:lvl1pPr>
          </a:lstStyle>
          <a:p>
            <a:r>
              <a:rPr lang="en-US" dirty="0" smtClean="0"/>
              <a:t>Click icon to insert lawyer picture saved to your computer.</a:t>
            </a:r>
            <a:br>
              <a:rPr lang="en-US" dirty="0" smtClean="0"/>
            </a:br>
            <a:r>
              <a:rPr lang="en-US" dirty="0" smtClean="0"/>
              <a:t/>
            </a:r>
            <a:br>
              <a:rPr lang="en-US" dirty="0" smtClean="0"/>
            </a:br>
            <a:r>
              <a:rPr lang="en-US" dirty="0" smtClean="0"/>
              <a:t>picture size = 2"x1.56"</a:t>
            </a:r>
            <a:br>
              <a:rPr lang="en-US" dirty="0" smtClean="0"/>
            </a:br>
            <a:r>
              <a:rPr lang="en-US" dirty="0" smtClean="0"/>
              <a:t/>
            </a:r>
            <a:br>
              <a:rPr lang="en-US" dirty="0" smtClean="0"/>
            </a:br>
            <a:r>
              <a:rPr lang="en-US" dirty="0" smtClean="0"/>
              <a:t>position =</a:t>
            </a:r>
            <a:br>
              <a:rPr lang="en-US" dirty="0" smtClean="0"/>
            </a:br>
            <a:r>
              <a:rPr lang="en-US" dirty="0" smtClean="0"/>
              <a:t>1.17, 1.92</a:t>
            </a:r>
            <a:endParaRPr lang="en-US" dirty="0"/>
          </a:p>
        </p:txBody>
      </p:sp>
      <p:sp>
        <p:nvSpPr>
          <p:cNvPr id="8" name="TextBox 7"/>
          <p:cNvSpPr txBox="1"/>
          <p:nvPr userDrawn="1"/>
        </p:nvSpPr>
        <p:spPr>
          <a:xfrm>
            <a:off x="457200" y="73152"/>
            <a:ext cx="6629400" cy="841248"/>
          </a:xfrm>
          <a:prstGeom prst="rect">
            <a:avLst/>
          </a:prstGeom>
          <a:noFill/>
        </p:spPr>
        <p:txBody>
          <a:bodyPr wrap="square" rtlCol="0" anchor="ctr">
            <a:spAutoFit/>
          </a:bodyPr>
          <a:lstStyle/>
          <a:p>
            <a:r>
              <a:rPr lang="en-US" sz="2400" b="1" dirty="0" smtClean="0">
                <a:latin typeface="+mj-lt"/>
              </a:rPr>
              <a:t>Lawyer Bio</a:t>
            </a:r>
            <a:endParaRPr lang="en-US" sz="2400" b="1" dirty="0">
              <a:latin typeface="+mj-lt"/>
            </a:endParaRPr>
          </a:p>
        </p:txBody>
      </p:sp>
      <p:sp>
        <p:nvSpPr>
          <p:cNvPr id="10" name="Text Placeholder 9"/>
          <p:cNvSpPr>
            <a:spLocks noGrp="1"/>
          </p:cNvSpPr>
          <p:nvPr>
            <p:ph type="body" sz="quarter" idx="14" hasCustomPrompt="1"/>
          </p:nvPr>
        </p:nvSpPr>
        <p:spPr>
          <a:xfrm>
            <a:off x="978408" y="3950208"/>
            <a:ext cx="3063240" cy="457200"/>
          </a:xfrm>
        </p:spPr>
        <p:txBody>
          <a:bodyPr/>
          <a:lstStyle>
            <a:lvl1pPr marL="0" indent="0">
              <a:buNone/>
              <a:defRPr b="1">
                <a:solidFill>
                  <a:schemeClr val="accent6"/>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Attorney Name</a:t>
            </a:r>
            <a:endParaRPr lang="en-US"/>
          </a:p>
        </p:txBody>
      </p:sp>
      <p:sp>
        <p:nvSpPr>
          <p:cNvPr id="12" name="Text Placeholder 11"/>
          <p:cNvSpPr>
            <a:spLocks noGrp="1"/>
          </p:cNvSpPr>
          <p:nvPr>
            <p:ph type="body" sz="quarter" idx="15" hasCustomPrompt="1"/>
          </p:nvPr>
        </p:nvSpPr>
        <p:spPr>
          <a:xfrm>
            <a:off x="978408" y="4600575"/>
            <a:ext cx="3063240" cy="1371600"/>
          </a:xfrm>
        </p:spPr>
        <p:txBody>
          <a:bodyPr>
            <a:noAutofit/>
          </a:bodyPr>
          <a:lstStyle>
            <a:lvl1pPr marL="0" indent="0">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smtClean="0"/>
              <a:t>Position, Department</a:t>
            </a:r>
            <a:br>
              <a:rPr lang="en-US" smtClean="0"/>
            </a:br>
            <a:r>
              <a:rPr lang="en-US" smtClean="0"/>
              <a:t>Office</a:t>
            </a:r>
            <a:br>
              <a:rPr lang="en-US" smtClean="0"/>
            </a:br>
            <a:r>
              <a:rPr lang="en-US" smtClean="0"/>
              <a:t>T: </a:t>
            </a:r>
            <a:br>
              <a:rPr lang="en-US" smtClean="0"/>
            </a:br>
            <a:r>
              <a:rPr lang="en-US" smtClean="0"/>
              <a:t>F:</a:t>
            </a:r>
            <a:br>
              <a:rPr lang="en-US" smtClean="0"/>
            </a:br>
            <a:r>
              <a:rPr lang="en-US" smtClean="0"/>
              <a:t>Email Address</a:t>
            </a:r>
            <a:endParaRPr lang="en-US"/>
          </a:p>
        </p:txBody>
      </p:sp>
      <p:sp>
        <p:nvSpPr>
          <p:cNvPr id="14" name="Text Placeholder 13"/>
          <p:cNvSpPr>
            <a:spLocks noGrp="1" noChangeAspect="1"/>
          </p:cNvSpPr>
          <p:nvPr>
            <p:ph type="body" sz="quarter" idx="16" hasCustomPrompt="1"/>
          </p:nvPr>
        </p:nvSpPr>
        <p:spPr>
          <a:xfrm>
            <a:off x="4270248" y="2231136"/>
            <a:ext cx="4153166" cy="457200"/>
          </a:xfrm>
        </p:spPr>
        <p:txBody>
          <a:bodyPr/>
          <a:lstStyle>
            <a:lvl1pPr marL="0" indent="0">
              <a:buNone/>
              <a:defRPr b="1">
                <a:solidFill>
                  <a:schemeClr val="accent6"/>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Department</a:t>
            </a:r>
            <a:endParaRPr lang="en-US"/>
          </a:p>
        </p:txBody>
      </p:sp>
      <p:sp>
        <p:nvSpPr>
          <p:cNvPr id="15" name="Text Placeholder 11"/>
          <p:cNvSpPr>
            <a:spLocks noGrp="1"/>
          </p:cNvSpPr>
          <p:nvPr>
            <p:ph type="body" sz="quarter" idx="17" hasCustomPrompt="1"/>
          </p:nvPr>
        </p:nvSpPr>
        <p:spPr>
          <a:xfrm>
            <a:off x="4270248" y="2876550"/>
            <a:ext cx="4187952" cy="3086100"/>
          </a:xfrm>
        </p:spPr>
        <p:txBody>
          <a:bodyPr>
            <a:noAutofit/>
          </a:bodyPr>
          <a:lstStyle>
            <a:lvl1pPr marL="285750" marR="0" indent="-285750" algn="l" defTabSz="914400" rtl="0" eaLnBrk="1" fontAlgn="auto" latinLnBrk="0" hangingPunct="1">
              <a:lnSpc>
                <a:spcPct val="100000"/>
              </a:lnSpc>
              <a:spcBef>
                <a:spcPct val="20000"/>
              </a:spcBef>
              <a:spcAft>
                <a:spcPts val="1400"/>
              </a:spcAft>
              <a:buClrTx/>
              <a:buSzTx/>
              <a:buFont typeface="Wingdings" pitchFamily="2" charset="2"/>
              <a:buChar char="§"/>
              <a:defRPr sz="1800"/>
            </a:lvl1pPr>
            <a:lvl2pPr marL="457200" indent="0">
              <a:buNone/>
              <a:defRPr/>
            </a:lvl2pPr>
            <a:lvl3pPr marL="914400" indent="0">
              <a:buNone/>
              <a:defRPr/>
            </a:lvl3pPr>
            <a:lvl4pPr marL="1371600" indent="0">
              <a:buNone/>
              <a:defRPr/>
            </a:lvl4pPr>
            <a:lvl5pPr marL="1828800" indent="0">
              <a:buNone/>
              <a:defRPr/>
            </a:lvl5pPr>
          </a:lstStyle>
          <a:p>
            <a:pPr lvl="0"/>
            <a:r>
              <a:rPr lang="en-US" smtClean="0"/>
              <a:t>Insert no more than three brief descriptions</a:t>
            </a:r>
          </a:p>
        </p:txBody>
      </p:sp>
      <p:sp>
        <p:nvSpPr>
          <p:cNvPr id="9"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363374463"/>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H Map">
    <p:spTree>
      <p:nvGrpSpPr>
        <p:cNvPr id="1" name=""/>
        <p:cNvGrpSpPr/>
        <p:nvPr/>
      </p:nvGrpSpPr>
      <p:grpSpPr>
        <a:xfrm>
          <a:off x="0" y="0"/>
          <a:ext cx="0" cy="0"/>
          <a:chOff x="0" y="0"/>
          <a:chExt cx="0" cy="0"/>
        </a:xfrm>
      </p:grpSpPr>
      <p:pic>
        <p:nvPicPr>
          <p:cNvPr id="4" name="Picture 4" descr="K:\Apps\NETALDUS\PM5\PowerPoints\Paul_Hastings_Firm_PPT\NEW_Revised_Map_103012\NEW_Revised_Map_POWERPOINT-LETTER_103012.jpg"/>
          <p:cNvPicPr>
            <a:picLocks noChangeAspect="1" noChangeArrowheads="1"/>
          </p:cNvPicPr>
          <p:nvPr userDrawn="1"/>
        </p:nvPicPr>
        <p:blipFill>
          <a:blip r:embed="rId2">
            <a:extLst>
              <a:ext uri="{28A0092B-C50C-407E-A947-70E740481C1C}">
                <a14:useLocalDpi xmlns:a14="http://schemas.microsoft.com/office/drawing/2010/main" val="0"/>
              </a:ext>
            </a:extLst>
          </a:blip>
          <a:stretch/>
        </p:blipFill>
        <p:spPr>
          <a:xfrm>
            <a:off x="-1" y="1066799"/>
            <a:ext cx="9144001" cy="5426075"/>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9"/>
          <p:cNvSpPr txBox="1">
            <a:spLocks noChangeArrowheads="1"/>
          </p:cNvSpPr>
          <p:nvPr userDrawn="1"/>
        </p:nvSpPr>
        <p:spPr bwMode="gray">
          <a:xfrm>
            <a:off x="155575" y="6594475"/>
            <a:ext cx="883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dirty="0">
                <a:solidFill>
                  <a:srgbClr val="5F6062"/>
                </a:solidFill>
              </a:rPr>
              <a:t>www.paulhastings.com 			 </a:t>
            </a:r>
            <a:r>
              <a:rPr lang="en-US" sz="800" dirty="0" smtClean="0">
                <a:solidFill>
                  <a:srgbClr val="5F6062"/>
                </a:solidFill>
              </a:rPr>
              <a:t>©2017 </a:t>
            </a:r>
            <a:r>
              <a:rPr lang="en-US" sz="800" dirty="0">
                <a:solidFill>
                  <a:srgbClr val="5F6062"/>
                </a:solidFill>
              </a:rPr>
              <a:t>Paul Hastings </a:t>
            </a:r>
            <a:r>
              <a:rPr lang="en-US" sz="800" dirty="0" smtClean="0">
                <a:solidFill>
                  <a:srgbClr val="5F6062"/>
                </a:solidFill>
              </a:rPr>
              <a:t>LLP			   </a:t>
            </a:r>
            <a:r>
              <a:rPr lang="en-US" sz="800" baseline="0" dirty="0" smtClean="0">
                <a:solidFill>
                  <a:srgbClr val="5F6062"/>
                </a:solidFill>
              </a:rPr>
              <a:t>      </a:t>
            </a:r>
            <a:r>
              <a:rPr lang="en-US" sz="800" dirty="0" smtClean="0">
                <a:solidFill>
                  <a:srgbClr val="5F6062"/>
                </a:solidFill>
              </a:rPr>
              <a:t> Not </a:t>
            </a:r>
            <a:r>
              <a:rPr lang="en-US" sz="800" dirty="0">
                <a:solidFill>
                  <a:srgbClr val="5F6062"/>
                </a:solidFill>
              </a:rPr>
              <a:t>for redistribution</a:t>
            </a:r>
          </a:p>
        </p:txBody>
      </p:sp>
    </p:spTree>
    <p:extLst>
      <p:ext uri="{BB962C8B-B14F-4D97-AF65-F5344CB8AC3E}">
        <p14:creationId xmlns:p14="http://schemas.microsoft.com/office/powerpoint/2010/main" val="1417727314"/>
      </p:ext>
    </p:extLst>
  </p:cSld>
  <p:clrMapOvr>
    <a:masterClrMapping/>
  </p:clrMapOvr>
  <p:transition/>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3152"/>
            <a:ext cx="6629400" cy="84124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161288"/>
            <a:ext cx="8229600" cy="50840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6553200" y="6300214"/>
            <a:ext cx="2133600" cy="475488"/>
          </a:xfrm>
          <a:prstGeom prst="rect">
            <a:avLst/>
          </a:prstGeom>
        </p:spPr>
        <p:txBody>
          <a:bodyPr vert="horz" lIns="91440" tIns="45720" rIns="91440" bIns="45720" rtlCol="0" anchor="t" anchorCtr="0"/>
          <a:lstStyle>
            <a:lvl1pPr algn="r">
              <a:defRPr sz="1000">
                <a:solidFill>
                  <a:schemeClr val="tx1">
                    <a:tint val="75000"/>
                  </a:schemeClr>
                </a:solidFill>
              </a:defRPr>
            </a:lvl1pPr>
          </a:lstStyle>
          <a:p>
            <a:fld id="{EA312C7E-9492-4613-A6EB-A022DA20C74A}" type="slidenum">
              <a:rPr lang="en-US" smtClean="0"/>
              <a:t>‹#›</a:t>
            </a:fld>
            <a:endParaRPr lang="en-US" dirty="0"/>
          </a:p>
        </p:txBody>
      </p:sp>
      <p:sp>
        <p:nvSpPr>
          <p:cNvPr id="7" name="Rectangle 7"/>
          <p:cNvSpPr>
            <a:spLocks noChangeArrowheads="1"/>
          </p:cNvSpPr>
          <p:nvPr/>
        </p:nvSpPr>
        <p:spPr>
          <a:xfrm flipV="1">
            <a:off x="0" y="971550"/>
            <a:ext cx="9144000" cy="76200"/>
          </a:xfrm>
          <a:prstGeom prst="rect">
            <a:avLst/>
          </a:prstGeom>
          <a:solidFill>
            <a:srgbClr val="8B0E04"/>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lang="en-US" dirty="0">
              <a:solidFill>
                <a:schemeClr val="bg2"/>
              </a:solidFill>
            </a:endParaRPr>
          </a:p>
        </p:txBody>
      </p:sp>
      <p:sp>
        <p:nvSpPr>
          <p:cNvPr id="8" name="Rectangle 8"/>
          <p:cNvSpPr>
            <a:spLocks noChangeArrowheads="1"/>
          </p:cNvSpPr>
          <p:nvPr/>
        </p:nvSpPr>
        <p:spPr>
          <a:xfrm>
            <a:off x="0" y="6497638"/>
            <a:ext cx="9144000" cy="42862"/>
          </a:xfrm>
          <a:prstGeom prst="rect">
            <a:avLst/>
          </a:prstGeom>
          <a:solidFill>
            <a:srgbClr val="5F606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none" anchor="ctr"/>
          <a:lstStyle/>
          <a:p>
            <a:pPr algn="ctr"/>
            <a:endParaRPr lang="en-US" dirty="0">
              <a:solidFill>
                <a:srgbClr val="6F1200"/>
              </a:solidFill>
            </a:endParaRPr>
          </a:p>
        </p:txBody>
      </p:sp>
      <p:sp>
        <p:nvSpPr>
          <p:cNvPr id="11" name="Text Box 9"/>
          <p:cNvSpPr txBox="1">
            <a:spLocks noChangeArrowheads="1"/>
          </p:cNvSpPr>
          <p:nvPr/>
        </p:nvSpPr>
        <p:spPr>
          <a:xfrm>
            <a:off x="155575" y="6594475"/>
            <a:ext cx="8839200" cy="215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dirty="0"/>
          </a:p>
        </p:txBody>
      </p:sp>
    </p:spTree>
    <p:extLst>
      <p:ext uri="{BB962C8B-B14F-4D97-AF65-F5344CB8AC3E}">
        <p14:creationId xmlns:p14="http://schemas.microsoft.com/office/powerpoint/2010/main" val="1032958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6" r:id="rId9"/>
    <p:sldLayoutId id="2147483657" r:id="rId10"/>
    <p:sldLayoutId id="2147483659" r:id="rId11"/>
  </p:sldLayoutIdLst>
  <p:transition/>
  <p:timing>
    <p:tnLst>
      <p:par>
        <p:cTn id="1" dur="indefinite" restart="never" nodeType="tmRoot"/>
      </p:par>
    </p:tnLst>
  </p:timing>
  <p:hf hdr="0" ftr="0" dt="0"/>
  <p:txStyles>
    <p:titleStyle>
      <a:lvl1pPr algn="l" defTabSz="914400" rtl="0" eaLnBrk="1" latinLnBrk="0" hangingPunct="1">
        <a:spcBef>
          <a:spcPct val="0"/>
        </a:spcBef>
        <a:buNone/>
        <a:defRPr sz="2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2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14.xml" />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15.xml" />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3" Type="http://schemas.openxmlformats.org/officeDocument/2006/relationships/image" Target="../media/image5.png" />
  <Relationship Id="rId2" Type="http://schemas.openxmlformats.org/officeDocument/2006/relationships/notesSlide" Target="../notesSlides/notesSlide16.xml" />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3" Type="http://schemas.openxmlformats.org/officeDocument/2006/relationships/image" Target="../media/image6.png" />
  <Relationship Id="rId2" Type="http://schemas.openxmlformats.org/officeDocument/2006/relationships/notesSlide" Target="../notesSlides/notesSlide17.xml" />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2" Type="http://schemas.openxmlformats.org/officeDocument/2006/relationships/notesSlide" Target="../notesSlides/notesSlide18.xml" />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2" Type="http://schemas.openxmlformats.org/officeDocument/2006/relationships/notesSlide" Target="../notesSlides/notesSlide19.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2" Type="http://schemas.openxmlformats.org/officeDocument/2006/relationships/notesSlide" Target="../notesSlides/notesSlide20.xml" />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2" Type="http://schemas.openxmlformats.org/officeDocument/2006/relationships/notesSlide" Target="../notesSlides/notesSlide21.xml" />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2" Type="http://schemas.openxmlformats.org/officeDocument/2006/relationships/notesSlide" Target="../notesSlides/notesSlide22.xml" />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2" Type="http://schemas.openxmlformats.org/officeDocument/2006/relationships/notesSlide" Target="../notesSlides/notesSlide23.xml" />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2" Type="http://schemas.openxmlformats.org/officeDocument/2006/relationships/notesSlide" Target="../notesSlides/notesSlide24.xml" />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2" Type="http://schemas.openxmlformats.org/officeDocument/2006/relationships/notesSlide" Target="../notesSlides/notesSlide25.xml" />
  <Relationship Id="rId1" Type="http://schemas.openxmlformats.org/officeDocument/2006/relationships/slideLayout" Target="../slideLayouts/slideLayout2.xml" />
</Relationships>
</file>

<file path=ppt/slides/_rels/slide26.xml.rels>&#65279;<?xml version="1.0" encoding="UTF-8" standalone="yes"?>
<Relationships xmlns="http://schemas.openxmlformats.org/package/2006/relationships">
  <Relationship Id="rId2" Type="http://schemas.openxmlformats.org/officeDocument/2006/relationships/notesSlide" Target="../notesSlides/notesSlide26.xml" />
  <Relationship Id="rId1" Type="http://schemas.openxmlformats.org/officeDocument/2006/relationships/slideLayout" Target="../slideLayouts/slideLayout2.xml" />
</Relationships>
</file>

<file path=ppt/slides/_rels/slide27.xml.rels>&#65279;<?xml version="1.0" encoding="UTF-8" standalone="yes"?>
<Relationships xmlns="http://schemas.openxmlformats.org/package/2006/relationships">
  <Relationship Id="rId2" Type="http://schemas.openxmlformats.org/officeDocument/2006/relationships/notesSlide" Target="../notesSlides/notesSlide27.xml" />
  <Relationship Id="rId1" Type="http://schemas.openxmlformats.org/officeDocument/2006/relationships/slideLayout" Target="../slideLayouts/slideLayout2.xml" />
</Relationships>
</file>

<file path=ppt/slides/_rels/slide28.xml.rels>&#65279;<?xml version="1.0" encoding="UTF-8" standalone="yes"?>
<Relationships xmlns="http://schemas.openxmlformats.org/package/2006/relationships">
  <Relationship Id="rId2" Type="http://schemas.openxmlformats.org/officeDocument/2006/relationships/notesSlide" Target="../notesSlides/notesSlide28.xml" />
  <Relationship Id="rId1" Type="http://schemas.openxmlformats.org/officeDocument/2006/relationships/slideLayout" Target="../slideLayouts/slideLayout2.xml" />
</Relationships>
</file>

<file path=ppt/slides/_rels/slide29.xml.rels>&#65279;<?xml version="1.0" encoding="UTF-8" standalone="yes"?>
<Relationships xmlns="http://schemas.openxmlformats.org/package/2006/relationships">
  <Relationship Id="rId2" Type="http://schemas.openxmlformats.org/officeDocument/2006/relationships/notesSlide" Target="../notesSlides/notesSlide29.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30.xml.rels>&#65279;<?xml version="1.0" encoding="UTF-8" standalone="yes"?>
<Relationships xmlns="http://schemas.openxmlformats.org/package/2006/relationships">
  <Relationship Id="rId2" Type="http://schemas.openxmlformats.org/officeDocument/2006/relationships/notesSlide" Target="../notesSlides/notesSlide30.xml" />
  <Relationship Id="rId1" Type="http://schemas.openxmlformats.org/officeDocument/2006/relationships/slideLayout" Target="../slideLayouts/slideLayout2.xml" />
</Relationships>
</file>

<file path=ppt/slides/_rels/slide31.xml.rels>&#65279;<?xml version="1.0" encoding="UTF-8" standalone="yes"?>
<Relationships xmlns="http://schemas.openxmlformats.org/package/2006/relationships">
  <Relationship Id="rId2" Type="http://schemas.openxmlformats.org/officeDocument/2006/relationships/notesSlide" Target="../notesSlides/notesSlide31.xml" />
  <Relationship Id="rId1" Type="http://schemas.openxmlformats.org/officeDocument/2006/relationships/slideLayout" Target="../slideLayouts/slideLayout2.xml" />
</Relationships>
</file>

<file path=ppt/slides/_rels/slide32.xml.rels>&#65279;<?xml version="1.0" encoding="UTF-8" standalone="yes"?>
<Relationships xmlns="http://schemas.openxmlformats.org/package/2006/relationships">
  <Relationship Id="rId2" Type="http://schemas.openxmlformats.org/officeDocument/2006/relationships/notesSlide" Target="../notesSlides/notesSlide32.xml" />
  <Relationship Id="rId1" Type="http://schemas.openxmlformats.org/officeDocument/2006/relationships/slideLayout" Target="../slideLayouts/slideLayout2.xml" />
</Relationships>
</file>

<file path=ppt/slides/_rels/slide33.xml.rels>&#65279;<?xml version="1.0" encoding="UTF-8" standalone="yes"?>
<Relationships xmlns="http://schemas.openxmlformats.org/package/2006/relationships">
  <Relationship Id="rId2" Type="http://schemas.openxmlformats.org/officeDocument/2006/relationships/notesSlide" Target="../notesSlides/notesSlide33.xml" />
  <Relationship Id="rId1" Type="http://schemas.openxmlformats.org/officeDocument/2006/relationships/slideLayout" Target="../slideLayouts/slideLayout2.xml" />
</Relationships>
</file>

<file path=ppt/slides/_rels/slide34.xml.rels>&#65279;<?xml version="1.0" encoding="UTF-8" standalone="yes"?>
<Relationships xmlns="http://schemas.openxmlformats.org/package/2006/relationships">
  <Relationship Id="rId2" Type="http://schemas.openxmlformats.org/officeDocument/2006/relationships/notesSlide" Target="../notesSlides/notesSlide34.xml" />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3" Type="http://schemas.openxmlformats.org/officeDocument/2006/relationships/chart" Target="../charts/chart1.xml" />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3" Type="http://schemas.openxmlformats.org/officeDocument/2006/relationships/image" Target="../media/image4.png" />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3" Type="http://schemas.openxmlformats.org/officeDocument/2006/relationships/chart" Target="../charts/chart2.xml" />
  <Relationship Id="rId2" Type="http://schemas.openxmlformats.org/officeDocument/2006/relationships/notesSlide" Target="../notesSlides/notesSlide7.xml" />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36776"/>
            <a:ext cx="8165592" cy="1792224"/>
          </a:xfrm>
        </p:spPr>
        <p:txBody>
          <a:bodyPr/>
          <a:lstStyle/>
          <a:p>
            <a:pPr algn="ctr"/>
            <a:r>
              <a:rPr lang="en-US" dirty="0" smtClean="0"/>
              <a:t>Five </a:t>
            </a:r>
            <a:r>
              <a:rPr lang="en-US" dirty="0"/>
              <a:t>Years of </a:t>
            </a:r>
            <a:r>
              <a:rPr lang="en-US" dirty="0" smtClean="0"/>
              <a:t>Post-Grant Proceedings at the USPTO:  </a:t>
            </a:r>
            <a:r>
              <a:rPr lang="en-US" dirty="0"/>
              <a:t>Lessons Learned and Recent Developments in PTAB Practice</a:t>
            </a:r>
            <a:endParaRPr lang="en-US" sz="2600" dirty="0"/>
          </a:p>
        </p:txBody>
      </p:sp>
      <p:sp>
        <p:nvSpPr>
          <p:cNvPr id="3" name="AutoShape 6" descr="Image result for samsung logo"/>
          <p:cNvSpPr>
            <a:spLocks noChangeAspect="1" noChangeArrowheads="1"/>
          </p:cNvSpPr>
          <p:nvPr/>
        </p:nvSpPr>
        <p:spPr>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anchor="t" anchorCtr="0" compatLnSpc="1">
            <a:prstTxWarp prst="textNoShape">
              <a:avLst/>
            </a:prstTxWarp>
          </a:bodyPr>
          <a:lstStyle/>
          <a:p>
            <a:endParaRPr lang="en-US" dirty="0"/>
          </a:p>
        </p:txBody>
      </p:sp>
      <p:sp>
        <p:nvSpPr>
          <p:cNvPr id="9" name="Rectangle 8"/>
          <p:cNvSpPr/>
          <p:nvPr/>
        </p:nvSpPr>
        <p:spPr>
          <a:xfrm>
            <a:off x="2305051" y="4114800"/>
            <a:ext cx="4533898" cy="923330"/>
          </a:xfrm>
          <a:prstGeom prst="rect">
            <a:avLst/>
          </a:prstGeom>
        </p:spPr>
        <p:txBody>
          <a:bodyPr wrap="square">
            <a:spAutoFit/>
          </a:bodyPr>
          <a:lstStyle/>
          <a:p>
            <a:pPr algn="ctr"/>
            <a:r>
              <a:rPr lang="en-US" b="1" dirty="0" smtClean="0"/>
              <a:t>Quadeer A. Ahmed</a:t>
            </a:r>
          </a:p>
          <a:p>
            <a:pPr algn="ctr"/>
            <a:endParaRPr lang="en-US" b="1" dirty="0"/>
          </a:p>
          <a:p>
            <a:pPr algn="ctr"/>
            <a:r>
              <a:rPr lang="en-US" b="1" dirty="0" smtClean="0"/>
              <a:t>February 18, 2018</a:t>
            </a:r>
            <a:endParaRPr lang="en-US" dirty="0"/>
          </a:p>
        </p:txBody>
      </p:sp>
    </p:spTree>
    <p:extLst>
      <p:ext uri="{BB962C8B-B14F-4D97-AF65-F5344CB8AC3E}">
        <p14:creationId xmlns:p14="http://schemas.microsoft.com/office/powerpoint/2010/main" val="318420907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Significant Developments at the PTAB:  </a:t>
            </a:r>
            <a:br>
              <a:rPr lang="en-US" dirty="0" smtClean="0"/>
            </a:br>
            <a:r>
              <a:rPr lang="en-US" dirty="0" smtClean="0"/>
              <a:t>Guidance on Sections 314(a) and 325(d)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late 2017, the PTAB designated four decisions “informative,” one of which was subsequently designated “precedential”</a:t>
            </a:r>
          </a:p>
          <a:p>
            <a:endParaRPr lang="en-US" dirty="0"/>
          </a:p>
          <a:p>
            <a:pPr lvl="1"/>
            <a:r>
              <a:rPr lang="en-US" i="1" dirty="0" smtClean="0"/>
              <a:t>Cultec, Inc. v. StormTech LLC</a:t>
            </a:r>
            <a:r>
              <a:rPr lang="en-US" dirty="0" smtClean="0"/>
              <a:t>, </a:t>
            </a:r>
            <a:br>
              <a:rPr lang="en-US" dirty="0" smtClean="0"/>
            </a:br>
            <a:r>
              <a:rPr lang="en-US" dirty="0" smtClean="0"/>
              <a:t>IPR2017-00777, Paper No. 7 (Aug. 22, 2017) (informative)</a:t>
            </a:r>
          </a:p>
          <a:p>
            <a:pPr lvl="1"/>
            <a:endParaRPr lang="en-US" dirty="0" smtClean="0"/>
          </a:p>
          <a:p>
            <a:pPr lvl="1"/>
            <a:r>
              <a:rPr lang="en-US" i="1" dirty="0" smtClean="0"/>
              <a:t>Hospira, Inc. v. Genentech, Inc.</a:t>
            </a:r>
            <a:r>
              <a:rPr lang="en-US" dirty="0" smtClean="0"/>
              <a:t>, </a:t>
            </a:r>
            <a:br>
              <a:rPr lang="en-US" dirty="0" smtClean="0"/>
            </a:br>
            <a:r>
              <a:rPr lang="en-US" dirty="0" smtClean="0"/>
              <a:t>IPR2017-00739, Paper No. 16 (July 27, 2017) (informative)</a:t>
            </a:r>
          </a:p>
          <a:p>
            <a:pPr lvl="1"/>
            <a:endParaRPr lang="en-US" dirty="0" smtClean="0"/>
          </a:p>
          <a:p>
            <a:pPr lvl="1"/>
            <a:r>
              <a:rPr lang="en-US" i="1" dirty="0" smtClean="0"/>
              <a:t>Unified Patents Inc. v. John L. Berman</a:t>
            </a:r>
            <a:r>
              <a:rPr lang="en-US" dirty="0" smtClean="0"/>
              <a:t>, </a:t>
            </a:r>
            <a:br>
              <a:rPr lang="en-US" dirty="0" smtClean="0"/>
            </a:br>
            <a:r>
              <a:rPr lang="en-US" dirty="0" smtClean="0"/>
              <a:t>IPR2016-01571, Paper No. 10 (Dec. 14, 2016) (informative)</a:t>
            </a:r>
          </a:p>
          <a:p>
            <a:pPr lvl="1"/>
            <a:endParaRPr lang="en-US" i="1" dirty="0" smtClean="0"/>
          </a:p>
          <a:p>
            <a:pPr lvl="1"/>
            <a:r>
              <a:rPr lang="en-US" i="1" dirty="0"/>
              <a:t>General Plastic Industrial Co., Ltd. v. Canon Kabushiki Kaisha</a:t>
            </a:r>
            <a:r>
              <a:rPr lang="en-US" dirty="0"/>
              <a:t>, IPR2016-01357, Paper No. 19 (Sept. 6, 2017) (precedential</a:t>
            </a:r>
            <a:r>
              <a:rPr lang="en-US" dirty="0" smtClean="0"/>
              <a:t>)</a:t>
            </a:r>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10</a:t>
            </a:fld>
            <a:endParaRPr lang="en-US" dirty="0"/>
          </a:p>
        </p:txBody>
      </p:sp>
    </p:spTree>
    <p:extLst>
      <p:ext uri="{BB962C8B-B14F-4D97-AF65-F5344CB8AC3E}">
        <p14:creationId xmlns:p14="http://schemas.microsoft.com/office/powerpoint/2010/main" val="3505637952"/>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Significant Developments at the PTAB:  </a:t>
            </a:r>
            <a:br>
              <a:rPr lang="en-US" dirty="0" smtClean="0"/>
            </a:br>
            <a:r>
              <a:rPr lang="en-US" dirty="0" smtClean="0"/>
              <a:t>Guidance on Sections 314(a) and 325(d)</a:t>
            </a:r>
            <a:endParaRPr lang="en-US" dirty="0"/>
          </a:p>
        </p:txBody>
      </p:sp>
      <p:sp>
        <p:nvSpPr>
          <p:cNvPr id="3" name="Content Placeholder 2"/>
          <p:cNvSpPr>
            <a:spLocks noGrp="1"/>
          </p:cNvSpPr>
          <p:nvPr>
            <p:ph idx="1"/>
          </p:nvPr>
        </p:nvSpPr>
        <p:spPr/>
        <p:txBody>
          <a:bodyPr>
            <a:normAutofit/>
          </a:bodyPr>
          <a:lstStyle/>
          <a:p>
            <a:r>
              <a:rPr lang="en-US" dirty="0" smtClean="0"/>
              <a:t>35 U.S.C. § 314(a) – “The Director may not authorize an inter partes review to be instituted unless . . . .”</a:t>
            </a:r>
          </a:p>
          <a:p>
            <a:endParaRPr lang="en-US" dirty="0" smtClean="0"/>
          </a:p>
          <a:p>
            <a:endParaRPr lang="en-US" dirty="0"/>
          </a:p>
          <a:p>
            <a:r>
              <a:rPr lang="en-US" dirty="0" smtClean="0"/>
              <a:t>35 U.S.C</a:t>
            </a:r>
            <a:r>
              <a:rPr lang="en-US" dirty="0"/>
              <a:t>. </a:t>
            </a:r>
            <a:r>
              <a:rPr lang="en-US" dirty="0" smtClean="0"/>
              <a:t>§ 325(d) – “. . . In determining whether to institute or order a proceeding under this chapter, chapter 30, or chapter 31, the Director may take into account whether, and reject the petition or request because, the same or substantially the same prior art or arguments previously were presented to the Office.”</a:t>
            </a:r>
          </a:p>
        </p:txBody>
      </p:sp>
      <p:sp>
        <p:nvSpPr>
          <p:cNvPr id="4" name="Slide Number Placeholder 3"/>
          <p:cNvSpPr>
            <a:spLocks noGrp="1"/>
          </p:cNvSpPr>
          <p:nvPr>
            <p:ph type="sldNum" sz="quarter" idx="12"/>
          </p:nvPr>
        </p:nvSpPr>
        <p:spPr/>
        <p:txBody>
          <a:bodyPr/>
          <a:lstStyle/>
          <a:p>
            <a:fld id="{D19005DA-CEE5-436F-90EC-A6CF95D96852}" type="slidenum">
              <a:rPr lang="en-US" smtClean="0"/>
              <a:t>11</a:t>
            </a:fld>
            <a:endParaRPr lang="en-US" dirty="0"/>
          </a:p>
        </p:txBody>
      </p:sp>
    </p:spTree>
    <p:extLst>
      <p:ext uri="{BB962C8B-B14F-4D97-AF65-F5344CB8AC3E}">
        <p14:creationId xmlns:p14="http://schemas.microsoft.com/office/powerpoint/2010/main" val="2272721614"/>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Developments at the PTAB:  </a:t>
            </a:r>
            <a:br>
              <a:rPr lang="en-US" dirty="0"/>
            </a:br>
            <a:r>
              <a:rPr lang="en-US" dirty="0"/>
              <a:t>Guidance on Sections 314(a) and 325(d)</a:t>
            </a:r>
            <a:endParaRPr lang="en-US" i="1" dirty="0"/>
          </a:p>
        </p:txBody>
      </p:sp>
      <p:sp>
        <p:nvSpPr>
          <p:cNvPr id="3" name="Content Placeholder 2"/>
          <p:cNvSpPr>
            <a:spLocks noGrp="1"/>
          </p:cNvSpPr>
          <p:nvPr>
            <p:ph idx="1"/>
          </p:nvPr>
        </p:nvSpPr>
        <p:spPr/>
        <p:txBody>
          <a:bodyPr>
            <a:normAutofit fontScale="85000" lnSpcReduction="10000"/>
          </a:bodyPr>
          <a:lstStyle/>
          <a:p>
            <a:r>
              <a:rPr lang="en-US" i="1" dirty="0" smtClean="0"/>
              <a:t>Cultec</a:t>
            </a:r>
            <a:r>
              <a:rPr lang="en-US" dirty="0" smtClean="0"/>
              <a:t> – Denying institution under Section 325(d) where “</a:t>
            </a:r>
            <a:r>
              <a:rPr lang="en-US" dirty="0"/>
              <a:t>the same or substantially the same prior art or arguments </a:t>
            </a:r>
            <a:r>
              <a:rPr lang="en-US" dirty="0" smtClean="0"/>
              <a:t>. . . </a:t>
            </a:r>
            <a:r>
              <a:rPr lang="en-US" dirty="0"/>
              <a:t>were presented to the Office in </a:t>
            </a:r>
            <a:r>
              <a:rPr lang="en-US" dirty="0" smtClean="0"/>
              <a:t>[a] Third </a:t>
            </a:r>
            <a:r>
              <a:rPr lang="en-US" dirty="0"/>
              <a:t>Party </a:t>
            </a:r>
            <a:r>
              <a:rPr lang="en-US" dirty="0" smtClean="0"/>
              <a:t>Submission”</a:t>
            </a:r>
          </a:p>
          <a:p>
            <a:endParaRPr lang="en-US" dirty="0" smtClean="0"/>
          </a:p>
          <a:p>
            <a:r>
              <a:rPr lang="en-US" i="1" dirty="0" smtClean="0"/>
              <a:t>Hospira</a:t>
            </a:r>
            <a:r>
              <a:rPr lang="en-US" dirty="0" smtClean="0"/>
              <a:t> – Denying institution under Section 325(d) where “the </a:t>
            </a:r>
            <a:r>
              <a:rPr lang="en-US" dirty="0"/>
              <a:t>Examiner considered fully the written description and enablement issues underlying </a:t>
            </a:r>
            <a:r>
              <a:rPr lang="en-US" dirty="0" smtClean="0"/>
              <a:t>[a] claim </a:t>
            </a:r>
            <a:r>
              <a:rPr lang="en-US" dirty="0"/>
              <a:t>to priority in allowing the claims to </a:t>
            </a:r>
            <a:r>
              <a:rPr lang="en-US" dirty="0" smtClean="0"/>
              <a:t>issue”</a:t>
            </a:r>
          </a:p>
          <a:p>
            <a:endParaRPr lang="en-US" dirty="0" smtClean="0"/>
          </a:p>
          <a:p>
            <a:r>
              <a:rPr lang="en-US" i="1" dirty="0" smtClean="0"/>
              <a:t>Unified Patents</a:t>
            </a:r>
            <a:endParaRPr lang="en-US" dirty="0" smtClean="0"/>
          </a:p>
          <a:p>
            <a:pPr lvl="1"/>
            <a:r>
              <a:rPr lang="en-US" dirty="0" smtClean="0"/>
              <a:t>Denying institution under Section 325(d) where the “Petitioner fail[ed] to present any argument distinguishing the Examiner’s prior consideration of [the prior art] or to provide a compelling reason why [the Board] should readjudicate [the issues]”</a:t>
            </a:r>
          </a:p>
          <a:p>
            <a:pPr lvl="1"/>
            <a:r>
              <a:rPr lang="en-US" dirty="0" smtClean="0"/>
              <a:t>Declining to rely on Section 325(d) to deny institution where “Patent Owner merely argue[d] [the Board] should reject the petition because [the prior art] was presented previously to the Office” (but denying institution on the merits)</a:t>
            </a:r>
          </a:p>
        </p:txBody>
      </p:sp>
      <p:sp>
        <p:nvSpPr>
          <p:cNvPr id="4" name="Slide Number Placeholder 3"/>
          <p:cNvSpPr>
            <a:spLocks noGrp="1"/>
          </p:cNvSpPr>
          <p:nvPr>
            <p:ph type="sldNum" sz="quarter" idx="12"/>
          </p:nvPr>
        </p:nvSpPr>
        <p:spPr/>
        <p:txBody>
          <a:bodyPr/>
          <a:lstStyle/>
          <a:p>
            <a:fld id="{D19005DA-CEE5-436F-90EC-A6CF95D96852}" type="slidenum">
              <a:rPr lang="en-US" smtClean="0"/>
              <a:t>12</a:t>
            </a:fld>
            <a:endParaRPr lang="en-US" dirty="0"/>
          </a:p>
        </p:txBody>
      </p:sp>
    </p:spTree>
    <p:extLst>
      <p:ext uri="{BB962C8B-B14F-4D97-AF65-F5344CB8AC3E}">
        <p14:creationId xmlns:p14="http://schemas.microsoft.com/office/powerpoint/2010/main" val="3046653771"/>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Developments at the PTAB:  </a:t>
            </a:r>
            <a:br>
              <a:rPr lang="en-US" dirty="0"/>
            </a:br>
            <a:r>
              <a:rPr lang="en-US" dirty="0"/>
              <a:t>Guidance on Sections 314(a) and 325(d)</a:t>
            </a:r>
            <a:endParaRPr lang="en-US" i="1" dirty="0"/>
          </a:p>
        </p:txBody>
      </p:sp>
      <p:sp>
        <p:nvSpPr>
          <p:cNvPr id="3" name="Content Placeholder 2"/>
          <p:cNvSpPr>
            <a:spLocks noGrp="1"/>
          </p:cNvSpPr>
          <p:nvPr>
            <p:ph idx="1"/>
          </p:nvPr>
        </p:nvSpPr>
        <p:spPr/>
        <p:txBody>
          <a:bodyPr>
            <a:normAutofit/>
          </a:bodyPr>
          <a:lstStyle/>
          <a:p>
            <a:r>
              <a:rPr lang="en-US" i="1" dirty="0" smtClean="0"/>
              <a:t>General Plastic</a:t>
            </a:r>
          </a:p>
          <a:p>
            <a:pPr lvl="1"/>
            <a:r>
              <a:rPr lang="en-US" dirty="0" smtClean="0"/>
              <a:t>An expanded panel that included Chief APJ David Ruschke considered the propriety of follow-on petitions</a:t>
            </a:r>
          </a:p>
          <a:p>
            <a:pPr lvl="1"/>
            <a:endParaRPr lang="en-US" dirty="0" smtClean="0"/>
          </a:p>
          <a:p>
            <a:pPr lvl="1"/>
            <a:r>
              <a:rPr lang="en-US" dirty="0" smtClean="0"/>
              <a:t>At the outset, the Board explained that its discretion on whether institute afforded by Section 314(a) was not subordinate to Section 325(d)</a:t>
            </a:r>
          </a:p>
          <a:p>
            <a:pPr lvl="1"/>
            <a:endParaRPr lang="en-US" dirty="0" smtClean="0"/>
          </a:p>
          <a:p>
            <a:pPr lvl="1"/>
            <a:r>
              <a:rPr lang="en-US" dirty="0" smtClean="0"/>
              <a:t>The Board proceeded to formulate factors to consider for follow-on petitions intended “to take undue inequities and prejudices to Patent Owner into account”</a:t>
            </a:r>
          </a:p>
          <a:p>
            <a:pPr lvl="1"/>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13</a:t>
            </a:fld>
            <a:endParaRPr lang="en-US" dirty="0"/>
          </a:p>
        </p:txBody>
      </p:sp>
    </p:spTree>
    <p:extLst>
      <p:ext uri="{BB962C8B-B14F-4D97-AF65-F5344CB8AC3E}">
        <p14:creationId xmlns:p14="http://schemas.microsoft.com/office/powerpoint/2010/main" val="711472785"/>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Developments at the PTAB:  </a:t>
            </a:r>
            <a:br>
              <a:rPr lang="en-US" dirty="0"/>
            </a:br>
            <a:r>
              <a:rPr lang="en-US" dirty="0"/>
              <a:t>Guidance on Sections 314(a) and 325(d)</a:t>
            </a:r>
            <a:endParaRPr lang="en-US" i="1" dirty="0"/>
          </a:p>
        </p:txBody>
      </p:sp>
      <p:sp>
        <p:nvSpPr>
          <p:cNvPr id="3" name="Content Placeholder 2"/>
          <p:cNvSpPr>
            <a:spLocks noGrp="1"/>
          </p:cNvSpPr>
          <p:nvPr>
            <p:ph idx="1"/>
          </p:nvPr>
        </p:nvSpPr>
        <p:spPr>
          <a:xfrm>
            <a:off x="457200" y="1161288"/>
            <a:ext cx="8229600" cy="5315712"/>
          </a:xfrm>
        </p:spPr>
        <p:txBody>
          <a:bodyPr>
            <a:normAutofit/>
          </a:bodyPr>
          <a:lstStyle/>
          <a:p>
            <a:r>
              <a:rPr lang="en-US" i="1" dirty="0" smtClean="0"/>
              <a:t>General Plastic</a:t>
            </a:r>
            <a:r>
              <a:rPr lang="en-US" dirty="0" smtClean="0"/>
              <a:t>’s non-exhaustive list of factors:</a:t>
            </a:r>
            <a:endParaRPr lang="en-US" i="1" dirty="0" smtClean="0"/>
          </a:p>
          <a:p>
            <a:pPr marL="800100" lvl="1" indent="-342900">
              <a:buFont typeface="+mj-lt"/>
              <a:buAutoNum type="arabicPeriod"/>
            </a:pPr>
            <a:endParaRPr lang="en-US" sz="1700" dirty="0" smtClean="0"/>
          </a:p>
          <a:p>
            <a:pPr marL="800100" lvl="1" indent="-342900">
              <a:buFont typeface="+mj-lt"/>
              <a:buAutoNum type="arabicPeriod"/>
            </a:pPr>
            <a:r>
              <a:rPr lang="en-US" dirty="0" smtClean="0"/>
              <a:t>Whether </a:t>
            </a:r>
            <a:r>
              <a:rPr lang="en-US" dirty="0"/>
              <a:t>the </a:t>
            </a:r>
            <a:r>
              <a:rPr lang="en-US" b="1" dirty="0">
                <a:solidFill>
                  <a:srgbClr val="FF0000"/>
                </a:solidFill>
              </a:rPr>
              <a:t>same petitioner </a:t>
            </a:r>
            <a:r>
              <a:rPr lang="en-US" dirty="0"/>
              <a:t>previously filed a petition directed to the </a:t>
            </a:r>
            <a:r>
              <a:rPr lang="en-US" b="1" dirty="0">
                <a:solidFill>
                  <a:srgbClr val="FF0000"/>
                </a:solidFill>
              </a:rPr>
              <a:t>same claims </a:t>
            </a:r>
            <a:r>
              <a:rPr lang="en-US" dirty="0"/>
              <a:t>of the </a:t>
            </a:r>
            <a:r>
              <a:rPr lang="en-US" b="1" dirty="0">
                <a:solidFill>
                  <a:srgbClr val="FF0000"/>
                </a:solidFill>
              </a:rPr>
              <a:t>same </a:t>
            </a:r>
            <a:r>
              <a:rPr lang="en-US" b="1" dirty="0" smtClean="0">
                <a:solidFill>
                  <a:srgbClr val="FF0000"/>
                </a:solidFill>
              </a:rPr>
              <a:t>patent</a:t>
            </a:r>
            <a:endParaRPr lang="en-US" dirty="0" smtClean="0"/>
          </a:p>
          <a:p>
            <a:pPr marL="800100" lvl="1" indent="-342900">
              <a:buFont typeface="+mj-lt"/>
              <a:buAutoNum type="arabicPeriod"/>
            </a:pPr>
            <a:endParaRPr lang="en-US" dirty="0"/>
          </a:p>
          <a:p>
            <a:pPr marL="800100" lvl="1" indent="-342900">
              <a:buFont typeface="+mj-lt"/>
              <a:buAutoNum type="arabicPeriod"/>
            </a:pPr>
            <a:r>
              <a:rPr lang="en-US" dirty="0"/>
              <a:t>Whether at the time of filing of the first petition the petitioner </a:t>
            </a:r>
            <a:r>
              <a:rPr lang="en-US" b="1" dirty="0">
                <a:solidFill>
                  <a:srgbClr val="FF0000"/>
                </a:solidFill>
              </a:rPr>
              <a:t>knew of the prior art </a:t>
            </a:r>
            <a:r>
              <a:rPr lang="en-US" dirty="0"/>
              <a:t>asserted in the second petition </a:t>
            </a:r>
            <a:r>
              <a:rPr lang="en-US" b="1" dirty="0">
                <a:solidFill>
                  <a:srgbClr val="FF0000"/>
                </a:solidFill>
              </a:rPr>
              <a:t>or should have known of </a:t>
            </a:r>
            <a:r>
              <a:rPr lang="en-US" b="1" dirty="0" smtClean="0">
                <a:solidFill>
                  <a:srgbClr val="FF0000"/>
                </a:solidFill>
              </a:rPr>
              <a:t>it</a:t>
            </a:r>
            <a:endParaRPr lang="en-US" dirty="0"/>
          </a:p>
          <a:p>
            <a:pPr marL="800100" lvl="1" indent="-342900">
              <a:buFont typeface="+mj-lt"/>
              <a:buAutoNum type="arabicPeriod"/>
            </a:pPr>
            <a:endParaRPr lang="en-US" dirty="0" smtClean="0"/>
          </a:p>
          <a:p>
            <a:pPr marL="800100" lvl="1" indent="-342900">
              <a:buFont typeface="+mj-lt"/>
              <a:buAutoNum type="arabicPeriod"/>
            </a:pPr>
            <a:r>
              <a:rPr lang="en-US" dirty="0" smtClean="0"/>
              <a:t>Whether </a:t>
            </a:r>
            <a:r>
              <a:rPr lang="en-US" dirty="0"/>
              <a:t>at the time of filing of the second petition the petitioner already received the </a:t>
            </a:r>
            <a:r>
              <a:rPr lang="en-US" b="1" dirty="0">
                <a:solidFill>
                  <a:srgbClr val="FF0000"/>
                </a:solidFill>
              </a:rPr>
              <a:t>patent owner’s preliminary response</a:t>
            </a:r>
            <a:r>
              <a:rPr lang="en-US" dirty="0"/>
              <a:t> to the first petition or received the </a:t>
            </a:r>
            <a:r>
              <a:rPr lang="en-US" b="1" dirty="0">
                <a:solidFill>
                  <a:srgbClr val="FF0000"/>
                </a:solidFill>
              </a:rPr>
              <a:t>Board’s decision on whether to institute</a:t>
            </a:r>
            <a:r>
              <a:rPr lang="en-US" b="1" dirty="0"/>
              <a:t> </a:t>
            </a:r>
            <a:r>
              <a:rPr lang="en-US" dirty="0"/>
              <a:t>review in the first </a:t>
            </a:r>
            <a:r>
              <a:rPr lang="en-US" dirty="0" smtClean="0"/>
              <a:t>petition</a:t>
            </a:r>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14</a:t>
            </a:fld>
            <a:endParaRPr lang="en-US" dirty="0"/>
          </a:p>
        </p:txBody>
      </p:sp>
    </p:spTree>
    <p:extLst>
      <p:ext uri="{BB962C8B-B14F-4D97-AF65-F5344CB8AC3E}">
        <p14:creationId xmlns:p14="http://schemas.microsoft.com/office/powerpoint/2010/main" val="2717933821"/>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Developments at the PTAB:  </a:t>
            </a:r>
            <a:br>
              <a:rPr lang="en-US" dirty="0"/>
            </a:br>
            <a:r>
              <a:rPr lang="en-US" dirty="0"/>
              <a:t>Guidance on Sections 314(a) and 325(d)</a:t>
            </a:r>
            <a:endParaRPr lang="en-US" i="1" dirty="0"/>
          </a:p>
        </p:txBody>
      </p:sp>
      <p:sp>
        <p:nvSpPr>
          <p:cNvPr id="3" name="Content Placeholder 2"/>
          <p:cNvSpPr>
            <a:spLocks noGrp="1"/>
          </p:cNvSpPr>
          <p:nvPr>
            <p:ph idx="1"/>
          </p:nvPr>
        </p:nvSpPr>
        <p:spPr>
          <a:xfrm>
            <a:off x="457200" y="1161288"/>
            <a:ext cx="8229600" cy="5315712"/>
          </a:xfrm>
        </p:spPr>
        <p:txBody>
          <a:bodyPr>
            <a:normAutofit lnSpcReduction="10000"/>
          </a:bodyPr>
          <a:lstStyle/>
          <a:p>
            <a:r>
              <a:rPr lang="en-US" i="1" dirty="0" smtClean="0"/>
              <a:t>General Plastic</a:t>
            </a:r>
            <a:r>
              <a:rPr lang="en-US" dirty="0" smtClean="0"/>
              <a:t>’s non-exhaustive list of factors:</a:t>
            </a:r>
            <a:endParaRPr lang="en-US" i="1" dirty="0" smtClean="0"/>
          </a:p>
          <a:p>
            <a:pPr marL="800100" lvl="1" indent="-342900">
              <a:buFont typeface="+mj-lt"/>
              <a:buAutoNum type="arabicPeriod"/>
            </a:pPr>
            <a:endParaRPr lang="en-US" sz="1700" dirty="0" smtClean="0"/>
          </a:p>
          <a:p>
            <a:pPr marL="914400" lvl="1" indent="-457200">
              <a:buFont typeface="+mj-lt"/>
              <a:buAutoNum type="arabicPeriod" startAt="4"/>
            </a:pPr>
            <a:r>
              <a:rPr lang="en-US" dirty="0" smtClean="0"/>
              <a:t>The </a:t>
            </a:r>
            <a:r>
              <a:rPr lang="en-US" b="1" dirty="0">
                <a:solidFill>
                  <a:srgbClr val="FF0000"/>
                </a:solidFill>
              </a:rPr>
              <a:t>length of time that elapsed </a:t>
            </a:r>
            <a:r>
              <a:rPr lang="en-US" dirty="0"/>
              <a:t>between the time the petitioner learned of the </a:t>
            </a:r>
            <a:r>
              <a:rPr lang="en-US" b="1" dirty="0">
                <a:solidFill>
                  <a:srgbClr val="FF0000"/>
                </a:solidFill>
              </a:rPr>
              <a:t>prior art </a:t>
            </a:r>
            <a:r>
              <a:rPr lang="en-US" dirty="0"/>
              <a:t>asserted in the second petition and the filing of the second </a:t>
            </a:r>
            <a:r>
              <a:rPr lang="en-US" dirty="0" smtClean="0"/>
              <a:t>petition</a:t>
            </a:r>
            <a:endParaRPr lang="en-US" dirty="0"/>
          </a:p>
          <a:p>
            <a:pPr marL="800100" lvl="1" indent="-342900">
              <a:buFont typeface="+mj-lt"/>
              <a:buAutoNum type="arabicPeriod" startAt="4"/>
            </a:pPr>
            <a:endParaRPr lang="en-US" dirty="0" smtClean="0"/>
          </a:p>
          <a:p>
            <a:pPr marL="800100" lvl="1" indent="-342900">
              <a:buFont typeface="+mj-lt"/>
              <a:buAutoNum type="arabicPeriod" startAt="4"/>
            </a:pPr>
            <a:r>
              <a:rPr lang="en-US" dirty="0" smtClean="0"/>
              <a:t>Whether </a:t>
            </a:r>
            <a:r>
              <a:rPr lang="en-US" dirty="0"/>
              <a:t>the petitioner provides adequate explanation for the</a:t>
            </a:r>
            <a:r>
              <a:rPr lang="en-US" b="1" dirty="0">
                <a:solidFill>
                  <a:srgbClr val="FF0000"/>
                </a:solidFill>
              </a:rPr>
              <a:t> time elapsed between the filings </a:t>
            </a:r>
            <a:r>
              <a:rPr lang="en-US" dirty="0"/>
              <a:t>of multiple petitions directed to the same claims of the same </a:t>
            </a:r>
            <a:r>
              <a:rPr lang="en-US" dirty="0" smtClean="0"/>
              <a:t>patent</a:t>
            </a:r>
            <a:endParaRPr lang="en-US" dirty="0"/>
          </a:p>
          <a:p>
            <a:pPr marL="800100" lvl="1" indent="-342900">
              <a:buFont typeface="+mj-lt"/>
              <a:buAutoNum type="arabicPeriod" startAt="4"/>
            </a:pPr>
            <a:endParaRPr lang="en-US" dirty="0" smtClean="0"/>
          </a:p>
          <a:p>
            <a:pPr marL="800100" lvl="1" indent="-342900">
              <a:buFont typeface="+mj-lt"/>
              <a:buAutoNum type="arabicPeriod" startAt="4"/>
            </a:pPr>
            <a:r>
              <a:rPr lang="en-US" dirty="0" smtClean="0"/>
              <a:t>The </a:t>
            </a:r>
            <a:r>
              <a:rPr lang="en-US" dirty="0"/>
              <a:t>finite resources of the </a:t>
            </a:r>
            <a:r>
              <a:rPr lang="en-US" dirty="0" smtClean="0"/>
              <a:t>Board</a:t>
            </a:r>
            <a:endParaRPr lang="en-US" dirty="0"/>
          </a:p>
          <a:p>
            <a:pPr marL="800100" lvl="1" indent="-342900">
              <a:buFont typeface="+mj-lt"/>
              <a:buAutoNum type="arabicPeriod" startAt="4"/>
            </a:pPr>
            <a:endParaRPr lang="en-US" dirty="0" smtClean="0"/>
          </a:p>
          <a:p>
            <a:pPr marL="800100" lvl="1" indent="-342900">
              <a:buFont typeface="+mj-lt"/>
              <a:buAutoNum type="arabicPeriod" startAt="4"/>
            </a:pPr>
            <a:r>
              <a:rPr lang="en-US" dirty="0" smtClean="0"/>
              <a:t>The </a:t>
            </a:r>
            <a:r>
              <a:rPr lang="en-US" dirty="0"/>
              <a:t>requirement under 35 U.S.C. § 316(a)(11) to issue a final determination not later than 1 year after institution of review</a:t>
            </a:r>
            <a:endParaRPr lang="en-US" dirty="0" smtClean="0"/>
          </a:p>
        </p:txBody>
      </p:sp>
      <p:sp>
        <p:nvSpPr>
          <p:cNvPr id="4" name="Slide Number Placeholder 3"/>
          <p:cNvSpPr>
            <a:spLocks noGrp="1"/>
          </p:cNvSpPr>
          <p:nvPr>
            <p:ph type="sldNum" sz="quarter" idx="12"/>
          </p:nvPr>
        </p:nvSpPr>
        <p:spPr/>
        <p:txBody>
          <a:bodyPr/>
          <a:lstStyle/>
          <a:p>
            <a:fld id="{D19005DA-CEE5-436F-90EC-A6CF95D96852}" type="slidenum">
              <a:rPr lang="en-US" smtClean="0"/>
              <a:t>15</a:t>
            </a:fld>
            <a:endParaRPr lang="en-US" dirty="0"/>
          </a:p>
        </p:txBody>
      </p:sp>
    </p:spTree>
    <p:extLst>
      <p:ext uri="{BB962C8B-B14F-4D97-AF65-F5344CB8AC3E}">
        <p14:creationId xmlns:p14="http://schemas.microsoft.com/office/powerpoint/2010/main" val="4122353753"/>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Developments at the PTAB:  </a:t>
            </a:r>
            <a:br>
              <a:rPr lang="en-US" dirty="0"/>
            </a:br>
            <a:r>
              <a:rPr lang="en-US" dirty="0"/>
              <a:t>Guidance on Sections 314(a) and 325(d)</a:t>
            </a:r>
            <a:endParaRPr lang="en-US" i="1" dirty="0"/>
          </a:p>
        </p:txBody>
      </p:sp>
      <p:sp>
        <p:nvSpPr>
          <p:cNvPr id="4" name="Slide Number Placeholder 3"/>
          <p:cNvSpPr>
            <a:spLocks noGrp="1"/>
          </p:cNvSpPr>
          <p:nvPr>
            <p:ph type="sldNum" sz="quarter" idx="12"/>
          </p:nvPr>
        </p:nvSpPr>
        <p:spPr/>
        <p:txBody>
          <a:bodyPr/>
          <a:lstStyle/>
          <a:p>
            <a:fld id="{D19005DA-CEE5-436F-90EC-A6CF95D96852}" type="slidenum">
              <a:rPr lang="en-US" smtClean="0"/>
              <a:t>16</a:t>
            </a:fld>
            <a:endParaRPr lang="en-US"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8657"/>
          <a:stretch/>
        </p:blipFill>
        <p:spPr bwMode="auto">
          <a:xfrm>
            <a:off x="1900367" y="1612899"/>
            <a:ext cx="5343267" cy="45270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28600" y="6139934"/>
            <a:ext cx="4079002" cy="369332"/>
          </a:xfrm>
          <a:prstGeom prst="rect">
            <a:avLst/>
          </a:prstGeom>
          <a:noFill/>
        </p:spPr>
        <p:txBody>
          <a:bodyPr wrap="none" rtlCol="0">
            <a:spAutoFit/>
          </a:bodyPr>
          <a:lstStyle/>
          <a:p>
            <a:r>
              <a:rPr lang="en-US" dirty="0" smtClean="0"/>
              <a:t>Source: USPTO (as of June 30, 2017)</a:t>
            </a:r>
            <a:endParaRPr lang="en-US" dirty="0"/>
          </a:p>
        </p:txBody>
      </p:sp>
      <p:sp>
        <p:nvSpPr>
          <p:cNvPr id="7" name="Content Placeholder 2"/>
          <p:cNvSpPr>
            <a:spLocks noGrp="1"/>
          </p:cNvSpPr>
          <p:nvPr>
            <p:ph idx="1"/>
          </p:nvPr>
        </p:nvSpPr>
        <p:spPr>
          <a:xfrm>
            <a:off x="457200" y="1161288"/>
            <a:ext cx="8229600" cy="2420112"/>
          </a:xfrm>
        </p:spPr>
        <p:txBody>
          <a:bodyPr>
            <a:normAutofit/>
          </a:bodyPr>
          <a:lstStyle/>
          <a:p>
            <a:r>
              <a:rPr lang="en-US" dirty="0" smtClean="0"/>
              <a:t>Follow-on petition statistics:</a:t>
            </a:r>
          </a:p>
        </p:txBody>
      </p:sp>
    </p:spTree>
    <p:extLst>
      <p:ext uri="{BB962C8B-B14F-4D97-AF65-F5344CB8AC3E}">
        <p14:creationId xmlns:p14="http://schemas.microsoft.com/office/powerpoint/2010/main" val="3438471282"/>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Developments at the PTAB:  </a:t>
            </a:r>
            <a:br>
              <a:rPr lang="en-US" dirty="0"/>
            </a:br>
            <a:r>
              <a:rPr lang="en-US" dirty="0"/>
              <a:t>Guidance on Sections 314(a) and 325(d)</a:t>
            </a:r>
            <a:endParaRPr lang="en-US" i="1" dirty="0"/>
          </a:p>
        </p:txBody>
      </p:sp>
      <p:sp>
        <p:nvSpPr>
          <p:cNvPr id="4" name="Slide Number Placeholder 3"/>
          <p:cNvSpPr>
            <a:spLocks noGrp="1"/>
          </p:cNvSpPr>
          <p:nvPr>
            <p:ph type="sldNum" sz="quarter" idx="12"/>
          </p:nvPr>
        </p:nvSpPr>
        <p:spPr/>
        <p:txBody>
          <a:bodyPr/>
          <a:lstStyle/>
          <a:p>
            <a:fld id="{D19005DA-CEE5-436F-90EC-A6CF95D96852}" type="slidenum">
              <a:rPr lang="en-US" smtClean="0"/>
              <a:t>17</a:t>
            </a:fld>
            <a:endParaRPr lang="en-US" dirty="0"/>
          </a:p>
        </p:txBody>
      </p:sp>
      <p:sp>
        <p:nvSpPr>
          <p:cNvPr id="5" name="TextBox 4"/>
          <p:cNvSpPr txBox="1"/>
          <p:nvPr/>
        </p:nvSpPr>
        <p:spPr>
          <a:xfrm>
            <a:off x="228600" y="6139934"/>
            <a:ext cx="4079002" cy="369332"/>
          </a:xfrm>
          <a:prstGeom prst="rect">
            <a:avLst/>
          </a:prstGeom>
          <a:noFill/>
        </p:spPr>
        <p:txBody>
          <a:bodyPr wrap="none" rtlCol="0">
            <a:spAutoFit/>
          </a:bodyPr>
          <a:lstStyle/>
          <a:p>
            <a:r>
              <a:rPr lang="en-US" dirty="0" smtClean="0"/>
              <a:t>Source: USPTO (as of June 30, 2017)</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405" y="1447800"/>
            <a:ext cx="8023190" cy="4652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2"/>
          <p:cNvSpPr>
            <a:spLocks noGrp="1"/>
          </p:cNvSpPr>
          <p:nvPr>
            <p:ph idx="1"/>
          </p:nvPr>
        </p:nvSpPr>
        <p:spPr>
          <a:xfrm>
            <a:off x="457200" y="1161288"/>
            <a:ext cx="8229600" cy="2420112"/>
          </a:xfrm>
        </p:spPr>
        <p:txBody>
          <a:bodyPr>
            <a:normAutofit/>
          </a:bodyPr>
          <a:lstStyle/>
          <a:p>
            <a:r>
              <a:rPr lang="en-US" dirty="0" smtClean="0"/>
              <a:t>Follow-on petition statistics:</a:t>
            </a:r>
          </a:p>
        </p:txBody>
      </p:sp>
    </p:spTree>
    <p:extLst>
      <p:ext uri="{BB962C8B-B14F-4D97-AF65-F5344CB8AC3E}">
        <p14:creationId xmlns:p14="http://schemas.microsoft.com/office/powerpoint/2010/main" val="3043448935"/>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Developments at the PTAB:</a:t>
            </a:r>
            <a:br>
              <a:rPr lang="en-US" dirty="0" smtClean="0"/>
            </a:br>
            <a:r>
              <a:rPr lang="en-US" dirty="0" smtClean="0"/>
              <a:t>Sovereign/Tribal Immunity</a:t>
            </a:r>
            <a:endParaRPr lang="en-US" dirty="0"/>
          </a:p>
        </p:txBody>
      </p:sp>
      <p:sp>
        <p:nvSpPr>
          <p:cNvPr id="3" name="Content Placeholder 2"/>
          <p:cNvSpPr>
            <a:spLocks noGrp="1"/>
          </p:cNvSpPr>
          <p:nvPr>
            <p:ph idx="1"/>
          </p:nvPr>
        </p:nvSpPr>
        <p:spPr/>
        <p:txBody>
          <a:bodyPr>
            <a:normAutofit/>
          </a:bodyPr>
          <a:lstStyle/>
          <a:p>
            <a:r>
              <a:rPr lang="en-US" dirty="0" smtClean="0"/>
              <a:t>Sovereign immunity</a:t>
            </a:r>
          </a:p>
          <a:p>
            <a:pPr lvl="1"/>
            <a:r>
              <a:rPr lang="en-US" i="1" dirty="0" smtClean="0"/>
              <a:t>Covidien LP v. University of Florida Research Found., Inc.</a:t>
            </a:r>
            <a:r>
              <a:rPr lang="en-US" dirty="0" smtClean="0"/>
              <a:t>, IPR2016-01274, Paper No. 21 (Jan. 25, 2017)</a:t>
            </a:r>
          </a:p>
          <a:p>
            <a:pPr lvl="1"/>
            <a:r>
              <a:rPr lang="en-US" i="1" dirty="0" smtClean="0"/>
              <a:t>NeoChord, Inc. v. University of Maryland, Baltimore</a:t>
            </a:r>
            <a:r>
              <a:rPr lang="en-US" dirty="0" smtClean="0"/>
              <a:t>, IPR2016-00208, Paper No. 28 (May 23, 2017)</a:t>
            </a:r>
          </a:p>
          <a:p>
            <a:pPr lvl="1"/>
            <a:r>
              <a:rPr lang="en-US" i="1" dirty="0" smtClean="0"/>
              <a:t>Reactive Surfaces Ltd. v. Toyota Motor Corp.</a:t>
            </a:r>
            <a:r>
              <a:rPr lang="en-US" dirty="0" smtClean="0"/>
              <a:t>, </a:t>
            </a:r>
            <a:br>
              <a:rPr lang="en-US" dirty="0" smtClean="0"/>
            </a:br>
            <a:r>
              <a:rPr lang="en-US" dirty="0" smtClean="0"/>
              <a:t>IPR2016-01914, Paper No. 36 (July 13, 2017)</a:t>
            </a:r>
            <a:endParaRPr lang="en-US" i="1" dirty="0" smtClean="0"/>
          </a:p>
          <a:p>
            <a:endParaRPr lang="en-US" dirty="0"/>
          </a:p>
          <a:p>
            <a:r>
              <a:rPr lang="en-US" dirty="0" smtClean="0"/>
              <a:t>Tribal immunity</a:t>
            </a:r>
          </a:p>
          <a:p>
            <a:pPr lvl="1"/>
            <a:r>
              <a:rPr lang="en-US" i="1" dirty="0" smtClean="0"/>
              <a:t>Mylan Pharm. Inc. v. Teva Pharm. USA, Inc.</a:t>
            </a:r>
            <a:r>
              <a:rPr lang="en-US" dirty="0" smtClean="0"/>
              <a:t>, </a:t>
            </a:r>
            <a:br>
              <a:rPr lang="en-US" dirty="0" smtClean="0"/>
            </a:br>
            <a:r>
              <a:rPr lang="en-US" dirty="0" smtClean="0"/>
              <a:t>IPR2016-01127 (to be decided)</a:t>
            </a:r>
            <a:endParaRPr lang="en-US" i="1" dirty="0"/>
          </a:p>
        </p:txBody>
      </p:sp>
      <p:sp>
        <p:nvSpPr>
          <p:cNvPr id="4" name="Slide Number Placeholder 3"/>
          <p:cNvSpPr>
            <a:spLocks noGrp="1"/>
          </p:cNvSpPr>
          <p:nvPr>
            <p:ph type="sldNum" sz="quarter" idx="12"/>
          </p:nvPr>
        </p:nvSpPr>
        <p:spPr/>
        <p:txBody>
          <a:bodyPr/>
          <a:lstStyle/>
          <a:p>
            <a:fld id="{D19005DA-CEE5-436F-90EC-A6CF95D96852}" type="slidenum">
              <a:rPr lang="en-US" smtClean="0"/>
              <a:t>18</a:t>
            </a:fld>
            <a:endParaRPr lang="en-US" dirty="0"/>
          </a:p>
        </p:txBody>
      </p:sp>
    </p:spTree>
    <p:extLst>
      <p:ext uri="{BB962C8B-B14F-4D97-AF65-F5344CB8AC3E}">
        <p14:creationId xmlns:p14="http://schemas.microsoft.com/office/powerpoint/2010/main" val="384486785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Developments at the PTAB:</a:t>
            </a:r>
            <a:br>
              <a:rPr lang="en-US" dirty="0"/>
            </a:br>
            <a:r>
              <a:rPr lang="en-US" dirty="0"/>
              <a:t>Sovereign/Tribal Immunity</a:t>
            </a:r>
            <a:endParaRPr lang="en-US" i="1" dirty="0"/>
          </a:p>
        </p:txBody>
      </p:sp>
      <p:sp>
        <p:nvSpPr>
          <p:cNvPr id="3" name="Content Placeholder 2"/>
          <p:cNvSpPr>
            <a:spLocks noGrp="1"/>
          </p:cNvSpPr>
          <p:nvPr>
            <p:ph idx="1"/>
          </p:nvPr>
        </p:nvSpPr>
        <p:spPr>
          <a:xfrm>
            <a:off x="457200" y="1161288"/>
            <a:ext cx="8229600" cy="5239512"/>
          </a:xfrm>
        </p:spPr>
        <p:txBody>
          <a:bodyPr>
            <a:normAutofit fontScale="92500" lnSpcReduction="10000"/>
          </a:bodyPr>
          <a:lstStyle/>
          <a:p>
            <a:r>
              <a:rPr lang="en-US" i="1" dirty="0" smtClean="0"/>
              <a:t>Covidien LP </a:t>
            </a:r>
            <a:r>
              <a:rPr lang="en-US" dirty="0" smtClean="0"/>
              <a:t>(decided January 25, 2017)</a:t>
            </a:r>
            <a:endParaRPr lang="en-US" i="1" dirty="0" smtClean="0"/>
          </a:p>
          <a:p>
            <a:pPr lvl="1"/>
            <a:r>
              <a:rPr lang="en-US" dirty="0" smtClean="0"/>
              <a:t>Before filing its preliminary response, the patent owner, University of Florida, Research Foundation Inc., filed a motion to dismiss based on sovereign immunity</a:t>
            </a:r>
          </a:p>
          <a:p>
            <a:pPr lvl="1"/>
            <a:endParaRPr lang="en-US" dirty="0" smtClean="0"/>
          </a:p>
          <a:p>
            <a:pPr lvl="1"/>
            <a:r>
              <a:rPr lang="en-US" dirty="0" smtClean="0"/>
              <a:t>The Board, relying largely on </a:t>
            </a:r>
            <a:r>
              <a:rPr lang="en-US" i="1" dirty="0" smtClean="0"/>
              <a:t>Fed</a:t>
            </a:r>
            <a:r>
              <a:rPr lang="en-US" i="1" dirty="0"/>
              <a:t>. Mar. Comm’n v South Carolina State Ports Auth.</a:t>
            </a:r>
            <a:r>
              <a:rPr lang="en-US" dirty="0"/>
              <a:t>, 535 U.S. </a:t>
            </a:r>
            <a:r>
              <a:rPr lang="en-US" dirty="0" smtClean="0"/>
              <a:t>743 </a:t>
            </a:r>
            <a:r>
              <a:rPr lang="en-US" dirty="0"/>
              <a:t>(2002</a:t>
            </a:r>
            <a:r>
              <a:rPr lang="en-US" dirty="0" smtClean="0"/>
              <a:t>), found that sovereign immunity applies to IPR proceedings</a:t>
            </a:r>
          </a:p>
          <a:p>
            <a:pPr lvl="1"/>
            <a:endParaRPr lang="en-US" dirty="0" smtClean="0"/>
          </a:p>
          <a:p>
            <a:pPr lvl="1"/>
            <a:r>
              <a:rPr lang="en-US" dirty="0" smtClean="0"/>
              <a:t>The Board found that the </a:t>
            </a:r>
            <a:r>
              <a:rPr lang="en-US" dirty="0"/>
              <a:t>p</a:t>
            </a:r>
            <a:r>
              <a:rPr lang="en-US" dirty="0" smtClean="0"/>
              <a:t>atent </a:t>
            </a:r>
            <a:r>
              <a:rPr lang="en-US" dirty="0"/>
              <a:t>o</a:t>
            </a:r>
            <a:r>
              <a:rPr lang="en-US" dirty="0" smtClean="0"/>
              <a:t>wner “is an arm of the State of Florida” and dismissed the IPR</a:t>
            </a:r>
          </a:p>
          <a:p>
            <a:pPr lvl="2"/>
            <a:r>
              <a:rPr lang="en-US" dirty="0" smtClean="0"/>
              <a:t>“</a:t>
            </a:r>
            <a:r>
              <a:rPr lang="en-US" dirty="0"/>
              <a:t>To determine whether an entity is an </a:t>
            </a:r>
            <a:r>
              <a:rPr lang="en-US" dirty="0" smtClean="0"/>
              <a:t>‘arm </a:t>
            </a:r>
            <a:r>
              <a:rPr lang="en-US" dirty="0"/>
              <a:t>of the </a:t>
            </a:r>
            <a:r>
              <a:rPr lang="en-US" dirty="0" smtClean="0"/>
              <a:t>State’ </a:t>
            </a:r>
            <a:r>
              <a:rPr lang="en-US" dirty="0"/>
              <a:t>in carrying out a particular function, courts look to factors that include: (1) how state law defines the entity; (2) what degree of control the State maintains over the entity; (3) where the entity derives its funds; and (4) who is responsible for judgments against the </a:t>
            </a:r>
            <a:r>
              <a:rPr lang="en-US" dirty="0" smtClean="0"/>
              <a:t>entity”</a:t>
            </a:r>
          </a:p>
        </p:txBody>
      </p:sp>
      <p:sp>
        <p:nvSpPr>
          <p:cNvPr id="4" name="Slide Number Placeholder 3"/>
          <p:cNvSpPr>
            <a:spLocks noGrp="1"/>
          </p:cNvSpPr>
          <p:nvPr>
            <p:ph type="sldNum" sz="quarter" idx="12"/>
          </p:nvPr>
        </p:nvSpPr>
        <p:spPr/>
        <p:txBody>
          <a:bodyPr/>
          <a:lstStyle/>
          <a:p>
            <a:fld id="{D19005DA-CEE5-436F-90EC-A6CF95D96852}" type="slidenum">
              <a:rPr lang="en-US" smtClean="0"/>
              <a:t>19</a:t>
            </a:fld>
            <a:endParaRPr lang="en-US" dirty="0"/>
          </a:p>
        </p:txBody>
      </p:sp>
    </p:spTree>
    <p:extLst>
      <p:ext uri="{BB962C8B-B14F-4D97-AF65-F5344CB8AC3E}">
        <p14:creationId xmlns:p14="http://schemas.microsoft.com/office/powerpoint/2010/main" val="846172152"/>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Statistics and Trends</a:t>
            </a:r>
          </a:p>
          <a:p>
            <a:endParaRPr lang="en-US" dirty="0" smtClean="0"/>
          </a:p>
          <a:p>
            <a:r>
              <a:rPr lang="en-US" dirty="0" smtClean="0"/>
              <a:t>Significant Developments at the PTAB</a:t>
            </a:r>
          </a:p>
          <a:p>
            <a:endParaRPr lang="en-US" dirty="0" smtClean="0"/>
          </a:p>
          <a:p>
            <a:r>
              <a:rPr lang="en-US" dirty="0" smtClean="0"/>
              <a:t>Guidance From the Federal Circuit</a:t>
            </a:r>
          </a:p>
          <a:p>
            <a:endParaRPr lang="en-US" dirty="0" smtClean="0"/>
          </a:p>
          <a:p>
            <a:r>
              <a:rPr lang="en-US" dirty="0" smtClean="0"/>
              <a:t>Questions?</a:t>
            </a:r>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2</a:t>
            </a:fld>
            <a:endParaRPr lang="en-US" dirty="0"/>
          </a:p>
        </p:txBody>
      </p:sp>
    </p:spTree>
    <p:extLst>
      <p:ext uri="{BB962C8B-B14F-4D97-AF65-F5344CB8AC3E}">
        <p14:creationId xmlns:p14="http://schemas.microsoft.com/office/powerpoint/2010/main" val="1357938033"/>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Developments at the PTAB:</a:t>
            </a:r>
            <a:br>
              <a:rPr lang="en-US" dirty="0"/>
            </a:br>
            <a:r>
              <a:rPr lang="en-US" dirty="0"/>
              <a:t>Sovereign/Tribal Immunity</a:t>
            </a:r>
            <a:endParaRPr lang="en-US" i="1" dirty="0"/>
          </a:p>
        </p:txBody>
      </p:sp>
      <p:sp>
        <p:nvSpPr>
          <p:cNvPr id="3" name="Content Placeholder 2"/>
          <p:cNvSpPr>
            <a:spLocks noGrp="1"/>
          </p:cNvSpPr>
          <p:nvPr>
            <p:ph idx="1"/>
          </p:nvPr>
        </p:nvSpPr>
        <p:spPr/>
        <p:txBody>
          <a:bodyPr>
            <a:normAutofit fontScale="92500" lnSpcReduction="20000"/>
          </a:bodyPr>
          <a:lstStyle/>
          <a:p>
            <a:r>
              <a:rPr lang="en-US" i="1" dirty="0" smtClean="0"/>
              <a:t>NeoChord, Inc.</a:t>
            </a:r>
            <a:r>
              <a:rPr lang="en-US" dirty="0" smtClean="0"/>
              <a:t> (decided May 23, 2017)</a:t>
            </a:r>
            <a:endParaRPr lang="en-US" i="1" dirty="0" smtClean="0"/>
          </a:p>
          <a:p>
            <a:pPr lvl="1"/>
            <a:r>
              <a:rPr lang="en-US" dirty="0" smtClean="0"/>
              <a:t>After oral argument, University of Maryland, Baltimore, and its exclusive licensee, Harpoon Medical, filed a motion to dismiss based on sovereign immunity</a:t>
            </a:r>
          </a:p>
          <a:p>
            <a:pPr lvl="1"/>
            <a:endParaRPr lang="en-US" dirty="0"/>
          </a:p>
          <a:p>
            <a:pPr lvl="1"/>
            <a:r>
              <a:rPr lang="en-US" dirty="0" smtClean="0"/>
              <a:t>The Board reaffirmed that sovereign immunity applies to IPRs</a:t>
            </a:r>
          </a:p>
          <a:p>
            <a:pPr lvl="1"/>
            <a:endParaRPr lang="en-US" dirty="0" smtClean="0"/>
          </a:p>
          <a:p>
            <a:pPr lvl="1"/>
            <a:r>
              <a:rPr lang="en-US" dirty="0" smtClean="0"/>
              <a:t>The Board dismissed the IPR</a:t>
            </a:r>
            <a:endParaRPr lang="en-US" dirty="0"/>
          </a:p>
          <a:p>
            <a:pPr lvl="2"/>
            <a:r>
              <a:rPr lang="en-US" dirty="0" smtClean="0"/>
              <a:t>The Board found that the state-affiliated patent owner did not waive sovereign immunity by participating in the IPR proceeding or by granting another party an exclusive license to the patent</a:t>
            </a:r>
          </a:p>
          <a:p>
            <a:pPr lvl="2"/>
            <a:endParaRPr lang="en-US" dirty="0" smtClean="0"/>
          </a:p>
          <a:p>
            <a:pPr lvl="2"/>
            <a:r>
              <a:rPr lang="en-US" dirty="0" smtClean="0"/>
              <a:t>The Board found that because the patent owner “retained rights under the license agreement, and transferred less than ‘substantially all’ rights to [the other party],” the patent owner was “a necessary and indispensable party” without which the proceeding could not proceed</a:t>
            </a:r>
          </a:p>
        </p:txBody>
      </p:sp>
      <p:sp>
        <p:nvSpPr>
          <p:cNvPr id="4" name="Slide Number Placeholder 3"/>
          <p:cNvSpPr>
            <a:spLocks noGrp="1"/>
          </p:cNvSpPr>
          <p:nvPr>
            <p:ph type="sldNum" sz="quarter" idx="12"/>
          </p:nvPr>
        </p:nvSpPr>
        <p:spPr/>
        <p:txBody>
          <a:bodyPr/>
          <a:lstStyle/>
          <a:p>
            <a:fld id="{D19005DA-CEE5-436F-90EC-A6CF95D96852}" type="slidenum">
              <a:rPr lang="en-US" smtClean="0"/>
              <a:t>20</a:t>
            </a:fld>
            <a:endParaRPr lang="en-US" dirty="0"/>
          </a:p>
        </p:txBody>
      </p:sp>
    </p:spTree>
    <p:extLst>
      <p:ext uri="{BB962C8B-B14F-4D97-AF65-F5344CB8AC3E}">
        <p14:creationId xmlns:p14="http://schemas.microsoft.com/office/powerpoint/2010/main" val="1747304826"/>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8077200" cy="841248"/>
          </a:xfrm>
        </p:spPr>
        <p:txBody>
          <a:bodyPr>
            <a:normAutofit/>
          </a:bodyPr>
          <a:lstStyle/>
          <a:p>
            <a:r>
              <a:rPr lang="en-US" dirty="0"/>
              <a:t>Significant Developments at the PTAB:</a:t>
            </a:r>
            <a:br>
              <a:rPr lang="en-US" dirty="0"/>
            </a:br>
            <a:r>
              <a:rPr lang="en-US" dirty="0"/>
              <a:t>Sovereign/Tribal Immunity</a:t>
            </a:r>
            <a:endParaRPr lang="en-US" i="1" dirty="0"/>
          </a:p>
        </p:txBody>
      </p:sp>
      <p:sp>
        <p:nvSpPr>
          <p:cNvPr id="4" name="Slide Number Placeholder 3"/>
          <p:cNvSpPr>
            <a:spLocks noGrp="1"/>
          </p:cNvSpPr>
          <p:nvPr>
            <p:ph type="sldNum" sz="quarter" idx="12"/>
          </p:nvPr>
        </p:nvSpPr>
        <p:spPr/>
        <p:txBody>
          <a:bodyPr/>
          <a:lstStyle/>
          <a:p>
            <a:fld id="{D19005DA-CEE5-436F-90EC-A6CF95D96852}" type="slidenum">
              <a:rPr lang="en-US" smtClean="0"/>
              <a:t>21</a:t>
            </a:fld>
            <a:endParaRPr lang="en-US" dirty="0"/>
          </a:p>
        </p:txBody>
      </p:sp>
      <p:sp>
        <p:nvSpPr>
          <p:cNvPr id="6" name="Content Placeholder 2"/>
          <p:cNvSpPr>
            <a:spLocks noGrp="1"/>
          </p:cNvSpPr>
          <p:nvPr>
            <p:ph idx="1"/>
          </p:nvPr>
        </p:nvSpPr>
        <p:spPr>
          <a:xfrm>
            <a:off x="457200" y="1161288"/>
            <a:ext cx="8229600" cy="5239512"/>
          </a:xfrm>
        </p:spPr>
        <p:txBody>
          <a:bodyPr>
            <a:normAutofit fontScale="92500" lnSpcReduction="20000"/>
          </a:bodyPr>
          <a:lstStyle/>
          <a:p>
            <a:r>
              <a:rPr lang="en-US" i="1" dirty="0" smtClean="0"/>
              <a:t>Reactive Surfaces Ltd. </a:t>
            </a:r>
            <a:r>
              <a:rPr lang="en-US" dirty="0" smtClean="0"/>
              <a:t>(decided July 13, 2017)</a:t>
            </a:r>
            <a:endParaRPr lang="en-US" i="1" dirty="0" smtClean="0"/>
          </a:p>
          <a:p>
            <a:pPr lvl="1"/>
            <a:r>
              <a:rPr lang="en-US" dirty="0" smtClean="0"/>
              <a:t>After institution, the patent owners, which included Toyota and the Regents of the University of Minnesota, moved to dismiss based on sovereign immunity</a:t>
            </a:r>
          </a:p>
          <a:p>
            <a:pPr lvl="2"/>
            <a:r>
              <a:rPr lang="en-US" dirty="0" smtClean="0"/>
              <a:t>Three of the six named inventors assigned their interest to the Regents, the other three assigned their interest to Toyota-affiliated entities</a:t>
            </a:r>
          </a:p>
          <a:p>
            <a:pPr lvl="1"/>
            <a:endParaRPr lang="en-US" dirty="0"/>
          </a:p>
          <a:p>
            <a:pPr lvl="1"/>
            <a:r>
              <a:rPr lang="en-US" dirty="0" smtClean="0"/>
              <a:t>The Board found that the Regents could not be compelled to </a:t>
            </a:r>
            <a:r>
              <a:rPr lang="en-US" dirty="0"/>
              <a:t>participate in the IPR </a:t>
            </a:r>
            <a:r>
              <a:rPr lang="en-US" dirty="0" smtClean="0"/>
              <a:t>because of sovereign immunity</a:t>
            </a:r>
          </a:p>
          <a:p>
            <a:pPr lvl="1"/>
            <a:endParaRPr lang="en-US" dirty="0"/>
          </a:p>
          <a:p>
            <a:pPr lvl="1"/>
            <a:r>
              <a:rPr lang="en-US" dirty="0" smtClean="0"/>
              <a:t>However, the Board found that the proceeding could continue in the Regents’ absence</a:t>
            </a:r>
          </a:p>
          <a:p>
            <a:pPr lvl="2"/>
            <a:r>
              <a:rPr lang="en-US" dirty="0" smtClean="0"/>
              <a:t>The Board distinguished </a:t>
            </a:r>
            <a:r>
              <a:rPr lang="en-US" i="1" dirty="0" smtClean="0"/>
              <a:t>NeoChord</a:t>
            </a:r>
            <a:r>
              <a:rPr lang="en-US" dirty="0" smtClean="0"/>
              <a:t>:  “</a:t>
            </a:r>
            <a:r>
              <a:rPr lang="en-US" dirty="0"/>
              <a:t>There, the remaining </a:t>
            </a:r>
            <a:r>
              <a:rPr lang="en-US" dirty="0" smtClean="0"/>
              <a:t>‘patent owner’ </a:t>
            </a:r>
            <a:r>
              <a:rPr lang="en-US" dirty="0"/>
              <a:t>was an exclusive licensee to whom the absent sovereign patent owner had </a:t>
            </a:r>
            <a:r>
              <a:rPr lang="en-US" dirty="0" smtClean="0"/>
              <a:t>‘transferred </a:t>
            </a:r>
            <a:r>
              <a:rPr lang="en-US" dirty="0"/>
              <a:t>less than ‘substantially all’ </a:t>
            </a:r>
            <a:r>
              <a:rPr lang="en-US" dirty="0" smtClean="0"/>
              <a:t>rights.’ . . . Here</a:t>
            </a:r>
            <a:r>
              <a:rPr lang="en-US" dirty="0"/>
              <a:t>, Toyota is just as much an owner of the ’618 patent as the Regents</a:t>
            </a:r>
            <a:r>
              <a:rPr lang="en-US" dirty="0" smtClean="0"/>
              <a:t>.”</a:t>
            </a:r>
          </a:p>
        </p:txBody>
      </p:sp>
    </p:spTree>
    <p:extLst>
      <p:ext uri="{BB962C8B-B14F-4D97-AF65-F5344CB8AC3E}">
        <p14:creationId xmlns:p14="http://schemas.microsoft.com/office/powerpoint/2010/main" val="4052398787"/>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Developments at the PTAB:</a:t>
            </a:r>
            <a:br>
              <a:rPr lang="en-US" dirty="0"/>
            </a:br>
            <a:r>
              <a:rPr lang="en-US" dirty="0"/>
              <a:t>Sovereign/Tribal Immunity</a:t>
            </a:r>
            <a:endParaRPr lang="en-US" i="1" dirty="0"/>
          </a:p>
        </p:txBody>
      </p:sp>
      <p:sp>
        <p:nvSpPr>
          <p:cNvPr id="3" name="Content Placeholder 2"/>
          <p:cNvSpPr>
            <a:spLocks noGrp="1"/>
          </p:cNvSpPr>
          <p:nvPr>
            <p:ph idx="1"/>
          </p:nvPr>
        </p:nvSpPr>
        <p:spPr/>
        <p:txBody>
          <a:bodyPr>
            <a:normAutofit/>
          </a:bodyPr>
          <a:lstStyle/>
          <a:p>
            <a:r>
              <a:rPr lang="en-US" i="1" dirty="0" smtClean="0"/>
              <a:t>Mylan Pharm. Inc. </a:t>
            </a:r>
            <a:r>
              <a:rPr lang="en-US" dirty="0" smtClean="0"/>
              <a:t>(to be decided)</a:t>
            </a:r>
            <a:endParaRPr lang="en-US" i="1" dirty="0" smtClean="0"/>
          </a:p>
          <a:p>
            <a:pPr lvl="1"/>
            <a:r>
              <a:rPr lang="en-US" dirty="0" smtClean="0"/>
              <a:t>Involves an attempt to extend the Board’s sovereign immunity doctrine to tribal immunity</a:t>
            </a:r>
          </a:p>
          <a:p>
            <a:pPr lvl="1"/>
            <a:endParaRPr lang="en-US" dirty="0"/>
          </a:p>
          <a:p>
            <a:pPr lvl="1"/>
            <a:r>
              <a:rPr lang="en-US" dirty="0" smtClean="0"/>
              <a:t>The Board sought briefing from amicus curiae in response to a motion to dismiss, indicating that the motion “presents an issue of first impression for the Board”</a:t>
            </a:r>
          </a:p>
          <a:p>
            <a:pPr lvl="2"/>
            <a:r>
              <a:rPr lang="en-US" dirty="0" smtClean="0"/>
              <a:t>Fifteen amicus curiae briefs submitted </a:t>
            </a:r>
          </a:p>
          <a:p>
            <a:pPr lvl="3"/>
            <a:r>
              <a:rPr lang="en-US" sz="2000" dirty="0" smtClean="0"/>
              <a:t>No immunity / deny motion to terminate*:  8</a:t>
            </a:r>
          </a:p>
          <a:p>
            <a:pPr lvl="3"/>
            <a:r>
              <a:rPr lang="en-US" sz="2000" dirty="0" smtClean="0"/>
              <a:t>Immunity applies / dismiss IPR**:  7</a:t>
            </a:r>
          </a:p>
          <a:p>
            <a:pPr marL="1371600" lvl="3" indent="0">
              <a:buNone/>
            </a:pPr>
            <a:endParaRPr lang="en-US" dirty="0" smtClean="0"/>
          </a:p>
          <a:p>
            <a:pPr marL="914400" lvl="2" indent="0">
              <a:buNone/>
            </a:pPr>
            <a:r>
              <a:rPr lang="en-US" dirty="0" smtClean="0"/>
              <a:t>* Including request for Board to certify question to Director</a:t>
            </a:r>
          </a:p>
          <a:p>
            <a:pPr marL="914400" lvl="2" indent="0">
              <a:buNone/>
            </a:pPr>
            <a:r>
              <a:rPr lang="en-US" dirty="0" smtClean="0"/>
              <a:t>** Including lack of Board authority</a:t>
            </a:r>
            <a:r>
              <a:rPr lang="en-US" dirty="0"/>
              <a:t> </a:t>
            </a:r>
            <a:r>
              <a:rPr lang="en-US" dirty="0" smtClean="0"/>
              <a:t>to decide</a:t>
            </a:r>
          </a:p>
        </p:txBody>
      </p:sp>
      <p:sp>
        <p:nvSpPr>
          <p:cNvPr id="4" name="Slide Number Placeholder 3"/>
          <p:cNvSpPr>
            <a:spLocks noGrp="1"/>
          </p:cNvSpPr>
          <p:nvPr>
            <p:ph type="sldNum" sz="quarter" idx="12"/>
          </p:nvPr>
        </p:nvSpPr>
        <p:spPr/>
        <p:txBody>
          <a:bodyPr/>
          <a:lstStyle/>
          <a:p>
            <a:fld id="{D19005DA-CEE5-436F-90EC-A6CF95D96852}" type="slidenum">
              <a:rPr lang="en-US" smtClean="0"/>
              <a:t>22</a:t>
            </a:fld>
            <a:endParaRPr lang="en-US" dirty="0"/>
          </a:p>
        </p:txBody>
      </p:sp>
    </p:spTree>
    <p:extLst>
      <p:ext uri="{BB962C8B-B14F-4D97-AF65-F5344CB8AC3E}">
        <p14:creationId xmlns:p14="http://schemas.microsoft.com/office/powerpoint/2010/main" val="440237646"/>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Statistics and Trends</a:t>
            </a:r>
          </a:p>
          <a:p>
            <a:endParaRPr lang="en-US" dirty="0" smtClean="0"/>
          </a:p>
          <a:p>
            <a:r>
              <a:rPr lang="en-US" dirty="0"/>
              <a:t>Significant Developments at the </a:t>
            </a:r>
            <a:r>
              <a:rPr lang="en-US" dirty="0" smtClean="0"/>
              <a:t>PTAB</a:t>
            </a:r>
            <a:endParaRPr lang="en-US" dirty="0"/>
          </a:p>
          <a:p>
            <a:endParaRPr lang="en-US" dirty="0" smtClean="0"/>
          </a:p>
          <a:p>
            <a:r>
              <a:rPr lang="en-US" dirty="0">
                <a:solidFill>
                  <a:srgbClr val="FF0000"/>
                </a:solidFill>
              </a:rPr>
              <a:t>Guidance From the Federal Circuit</a:t>
            </a:r>
          </a:p>
          <a:p>
            <a:pPr lvl="1"/>
            <a:r>
              <a:rPr lang="en-US" dirty="0" smtClean="0">
                <a:solidFill>
                  <a:srgbClr val="FF0000"/>
                </a:solidFill>
              </a:rPr>
              <a:t>Motions to Amend</a:t>
            </a:r>
          </a:p>
          <a:p>
            <a:pPr lvl="1"/>
            <a:r>
              <a:rPr lang="en-US" dirty="0" smtClean="0">
                <a:solidFill>
                  <a:srgbClr val="FF0000"/>
                </a:solidFill>
              </a:rPr>
              <a:t>APA Challenges</a:t>
            </a:r>
          </a:p>
          <a:p>
            <a:pPr lvl="1"/>
            <a:r>
              <a:rPr lang="en-US" dirty="0" smtClean="0">
                <a:solidFill>
                  <a:srgbClr val="FF0000"/>
                </a:solidFill>
              </a:rPr>
              <a:t>CBM Standing and Reviewability</a:t>
            </a:r>
          </a:p>
          <a:p>
            <a:pPr lvl="1"/>
            <a:r>
              <a:rPr lang="en-US" dirty="0" smtClean="0">
                <a:solidFill>
                  <a:srgbClr val="FF0000"/>
                </a:solidFill>
              </a:rPr>
              <a:t>More to Come </a:t>
            </a:r>
            <a:r>
              <a:rPr lang="en-US" dirty="0">
                <a:solidFill>
                  <a:srgbClr val="FF0000"/>
                </a:solidFill>
              </a:rPr>
              <a:t>F</a:t>
            </a:r>
            <a:r>
              <a:rPr lang="en-US" dirty="0" smtClean="0">
                <a:solidFill>
                  <a:srgbClr val="FF0000"/>
                </a:solidFill>
              </a:rPr>
              <a:t>rom the Supreme Court?</a:t>
            </a:r>
          </a:p>
          <a:p>
            <a:endParaRPr lang="en-US" dirty="0" smtClean="0"/>
          </a:p>
          <a:p>
            <a:r>
              <a:rPr lang="en-US" dirty="0" smtClean="0"/>
              <a:t>Questions?</a:t>
            </a:r>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23</a:t>
            </a:fld>
            <a:endParaRPr lang="en-US" dirty="0"/>
          </a:p>
        </p:txBody>
      </p:sp>
    </p:spTree>
    <p:extLst>
      <p:ext uri="{BB962C8B-B14F-4D97-AF65-F5344CB8AC3E}">
        <p14:creationId xmlns:p14="http://schemas.microsoft.com/office/powerpoint/2010/main" val="1974098780"/>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7391400" cy="841248"/>
          </a:xfrm>
        </p:spPr>
        <p:txBody>
          <a:bodyPr>
            <a:normAutofit/>
          </a:bodyPr>
          <a:lstStyle/>
          <a:p>
            <a:r>
              <a:rPr lang="en-US" dirty="0" smtClean="0"/>
              <a:t>Guidance From the Federal Circuit:</a:t>
            </a:r>
            <a:br>
              <a:rPr lang="en-US" dirty="0" smtClean="0"/>
            </a:br>
            <a:r>
              <a:rPr lang="en-US" dirty="0" smtClean="0"/>
              <a:t>Motions to Amend</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Aqua Prods., Inc. v. Matal</a:t>
            </a:r>
            <a:r>
              <a:rPr lang="en-US" dirty="0" smtClean="0"/>
              <a:t>, 872 F.3d 1290 (Fed. Cir. 2017)</a:t>
            </a:r>
            <a:endParaRPr lang="en-US" i="1" dirty="0" smtClean="0"/>
          </a:p>
          <a:p>
            <a:pPr lvl="1"/>
            <a:r>
              <a:rPr lang="en-US" dirty="0" smtClean="0"/>
              <a:t>In </a:t>
            </a:r>
            <a:r>
              <a:rPr lang="en-US" dirty="0"/>
              <a:t>a 6-5 vote, the en banc Federal Circuit vacated the PTAB’s final written decision denying Aqua Products’ motion to amend, and remanded the case for the PTAB to issue a final decision assessing the patentability of the proposed substitute claims “</a:t>
            </a:r>
            <a:r>
              <a:rPr lang="en-US" dirty="0">
                <a:solidFill>
                  <a:srgbClr val="FF0000"/>
                </a:solidFill>
              </a:rPr>
              <a:t>without placing the burden of persuasion on the patent </a:t>
            </a:r>
            <a:r>
              <a:rPr lang="en-US" dirty="0" smtClean="0">
                <a:solidFill>
                  <a:srgbClr val="FF0000"/>
                </a:solidFill>
              </a:rPr>
              <a:t>owner</a:t>
            </a:r>
            <a:r>
              <a:rPr lang="en-US" dirty="0" smtClean="0"/>
              <a:t>”</a:t>
            </a:r>
          </a:p>
          <a:p>
            <a:r>
              <a:rPr lang="en-US" dirty="0" smtClean="0"/>
              <a:t>PTAB Guidance</a:t>
            </a:r>
          </a:p>
          <a:p>
            <a:pPr lvl="1"/>
            <a:r>
              <a:rPr lang="en-US" dirty="0" smtClean="0"/>
              <a:t>The PTAB issued guidance on November 21, 2017, in view of </a:t>
            </a:r>
            <a:r>
              <a:rPr lang="en-US" i="1" dirty="0" smtClean="0"/>
              <a:t>Aqua Products</a:t>
            </a:r>
            <a:r>
              <a:rPr lang="en-US" dirty="0" smtClean="0"/>
              <a:t>:</a:t>
            </a:r>
          </a:p>
          <a:p>
            <a:pPr lvl="2"/>
            <a:r>
              <a:rPr lang="en-US" dirty="0" smtClean="0"/>
              <a:t>“[I]f </a:t>
            </a:r>
            <a:r>
              <a:rPr lang="en-US" dirty="0"/>
              <a:t>a patent owner files a motion to amend (or has one pending) and that motion meets the requirements of 35 U.S.C. § 316(d) </a:t>
            </a:r>
            <a:r>
              <a:rPr lang="en-US" dirty="0" smtClean="0"/>
              <a:t>. . . </a:t>
            </a:r>
            <a:r>
              <a:rPr lang="en-US" dirty="0"/>
              <a:t>the Board will proceed to determine whether the substitute claims are unpatentable by a preponderance of the evidence based on the entirety of the </a:t>
            </a:r>
            <a:r>
              <a:rPr lang="en-US" dirty="0" smtClean="0"/>
              <a:t>record”</a:t>
            </a:r>
          </a:p>
          <a:p>
            <a:pPr lvl="2"/>
            <a:r>
              <a:rPr lang="en-US" dirty="0" smtClean="0"/>
              <a:t>“[G]enerally </a:t>
            </a:r>
            <a:r>
              <a:rPr lang="en-US" dirty="0"/>
              <a:t>speaking, practice and procedure before the Board will not </a:t>
            </a:r>
            <a:r>
              <a:rPr lang="en-US" dirty="0" smtClean="0"/>
              <a:t>change”</a:t>
            </a:r>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24</a:t>
            </a:fld>
            <a:endParaRPr lang="en-US" dirty="0"/>
          </a:p>
        </p:txBody>
      </p:sp>
    </p:spTree>
    <p:extLst>
      <p:ext uri="{BB962C8B-B14F-4D97-AF65-F5344CB8AC3E}">
        <p14:creationId xmlns:p14="http://schemas.microsoft.com/office/powerpoint/2010/main" val="1159607394"/>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7162800" cy="841248"/>
          </a:xfrm>
        </p:spPr>
        <p:txBody>
          <a:bodyPr>
            <a:normAutofit/>
          </a:bodyPr>
          <a:lstStyle/>
          <a:p>
            <a:r>
              <a:rPr lang="en-US" dirty="0" smtClean="0"/>
              <a:t>Guidance From the Federal Circuit:</a:t>
            </a:r>
            <a:br>
              <a:rPr lang="en-US" dirty="0" smtClean="0"/>
            </a:br>
            <a:r>
              <a:rPr lang="en-US" dirty="0" smtClean="0"/>
              <a:t>APA Challenges</a:t>
            </a:r>
            <a:endParaRPr lang="en-US" dirty="0"/>
          </a:p>
        </p:txBody>
      </p:sp>
      <p:sp>
        <p:nvSpPr>
          <p:cNvPr id="3" name="Content Placeholder 2"/>
          <p:cNvSpPr>
            <a:spLocks noGrp="1"/>
          </p:cNvSpPr>
          <p:nvPr>
            <p:ph idx="1"/>
          </p:nvPr>
        </p:nvSpPr>
        <p:spPr/>
        <p:txBody>
          <a:bodyPr>
            <a:normAutofit/>
          </a:bodyPr>
          <a:lstStyle/>
          <a:p>
            <a:r>
              <a:rPr lang="en-US" i="1" dirty="0"/>
              <a:t>EmeraChem Holdings, LLC v. Volkswagen Grp. of Am., Inc.</a:t>
            </a:r>
            <a:r>
              <a:rPr lang="en-US" dirty="0"/>
              <a:t>, 859 F.3d 1341 (Fed. Cir. 2017)</a:t>
            </a:r>
            <a:endParaRPr lang="en-US" dirty="0" smtClean="0"/>
          </a:p>
          <a:p>
            <a:pPr lvl="1"/>
            <a:r>
              <a:rPr lang="en-US" dirty="0" smtClean="0"/>
              <a:t>Background:</a:t>
            </a:r>
          </a:p>
          <a:p>
            <a:pPr lvl="2"/>
            <a:r>
              <a:rPr lang="en-US" dirty="0" smtClean="0"/>
              <a:t>The Board issued a final decision that newly relied </a:t>
            </a:r>
            <a:r>
              <a:rPr lang="en-US" dirty="0"/>
              <a:t>on specific disclosures in a reference, </a:t>
            </a:r>
            <a:r>
              <a:rPr lang="en-US" dirty="0" smtClean="0"/>
              <a:t>“Stiles</a:t>
            </a:r>
            <a:r>
              <a:rPr lang="en-US" dirty="0"/>
              <a:t>,” </a:t>
            </a:r>
            <a:r>
              <a:rPr lang="en-US" dirty="0" smtClean="0"/>
              <a:t>in </a:t>
            </a:r>
            <a:r>
              <a:rPr lang="en-US" dirty="0"/>
              <a:t>order to hold unpatentable certain dependent </a:t>
            </a:r>
            <a:r>
              <a:rPr lang="en-US" dirty="0" smtClean="0"/>
              <a:t>claims</a:t>
            </a:r>
          </a:p>
          <a:p>
            <a:pPr lvl="2"/>
            <a:endParaRPr lang="en-US" dirty="0" smtClean="0"/>
          </a:p>
          <a:p>
            <a:pPr lvl="2"/>
            <a:r>
              <a:rPr lang="en-US" dirty="0" smtClean="0"/>
              <a:t>Stiles was included in the unpatentability grounds listed in the petition, the specific portion of Stiles relied upon by the Board was block-quoted in the prior art background section of the petition, and the disclosures in Stiles were specifically applied to other claims within the same ground</a:t>
            </a:r>
          </a:p>
        </p:txBody>
      </p:sp>
      <p:sp>
        <p:nvSpPr>
          <p:cNvPr id="4" name="Slide Number Placeholder 3"/>
          <p:cNvSpPr>
            <a:spLocks noGrp="1"/>
          </p:cNvSpPr>
          <p:nvPr>
            <p:ph type="sldNum" sz="quarter" idx="12"/>
          </p:nvPr>
        </p:nvSpPr>
        <p:spPr/>
        <p:txBody>
          <a:bodyPr/>
          <a:lstStyle/>
          <a:p>
            <a:fld id="{D19005DA-CEE5-436F-90EC-A6CF95D96852}" type="slidenum">
              <a:rPr lang="en-US" smtClean="0"/>
              <a:t>25</a:t>
            </a:fld>
            <a:endParaRPr lang="en-US" dirty="0"/>
          </a:p>
        </p:txBody>
      </p:sp>
    </p:spTree>
    <p:extLst>
      <p:ext uri="{BB962C8B-B14F-4D97-AF65-F5344CB8AC3E}">
        <p14:creationId xmlns:p14="http://schemas.microsoft.com/office/powerpoint/2010/main" val="132858438"/>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7162800" cy="841248"/>
          </a:xfrm>
        </p:spPr>
        <p:txBody>
          <a:bodyPr>
            <a:normAutofit/>
          </a:bodyPr>
          <a:lstStyle/>
          <a:p>
            <a:r>
              <a:rPr lang="en-US" dirty="0"/>
              <a:t>Guidance From the Federal Circuit:</a:t>
            </a:r>
            <a:br>
              <a:rPr lang="en-US" dirty="0"/>
            </a:br>
            <a:r>
              <a:rPr lang="en-US" dirty="0"/>
              <a:t>APA Challenges</a:t>
            </a:r>
          </a:p>
        </p:txBody>
      </p:sp>
      <p:sp>
        <p:nvSpPr>
          <p:cNvPr id="3" name="Content Placeholder 2"/>
          <p:cNvSpPr>
            <a:spLocks noGrp="1"/>
          </p:cNvSpPr>
          <p:nvPr>
            <p:ph idx="1"/>
          </p:nvPr>
        </p:nvSpPr>
        <p:spPr/>
        <p:txBody>
          <a:bodyPr>
            <a:normAutofit/>
          </a:bodyPr>
          <a:lstStyle/>
          <a:p>
            <a:r>
              <a:rPr lang="en-US" i="1" dirty="0"/>
              <a:t>EmeraChem Holdings, LLC v. Volkswagen Grp. of Am., Inc.</a:t>
            </a:r>
            <a:r>
              <a:rPr lang="en-US" dirty="0"/>
              <a:t>, 859 F.3d 1341 (Fed. Cir. 2017)</a:t>
            </a:r>
            <a:endParaRPr lang="en-US" dirty="0" smtClean="0"/>
          </a:p>
          <a:p>
            <a:pPr lvl="1"/>
            <a:r>
              <a:rPr lang="en-US" dirty="0" smtClean="0"/>
              <a:t>Federal Circuit:</a:t>
            </a:r>
          </a:p>
          <a:p>
            <a:pPr lvl="2"/>
            <a:r>
              <a:rPr lang="en-US" dirty="0" smtClean="0"/>
              <a:t>The patent owner was not put on </a:t>
            </a:r>
            <a:r>
              <a:rPr lang="en-US" dirty="0"/>
              <a:t>notice that Stiles would be applied to the dependent claims at issue because the highly specific and detailed invalidity contentions in the petition only referenced a different reference (Saito) as disclosing those claims’ features</a:t>
            </a:r>
            <a:r>
              <a:rPr lang="en-US" dirty="0" smtClean="0"/>
              <a:t>.</a:t>
            </a:r>
          </a:p>
          <a:p>
            <a:pPr lvl="2"/>
            <a:endParaRPr lang="en-US" dirty="0"/>
          </a:p>
          <a:p>
            <a:pPr lvl="2"/>
            <a:r>
              <a:rPr lang="en-US" dirty="0" smtClean="0"/>
              <a:t>Similarly</a:t>
            </a:r>
            <a:r>
              <a:rPr lang="en-US" dirty="0"/>
              <a:t>, the court held that the institution decision did not put patent owner on notice because the decision only cited Saito for those claims.</a:t>
            </a:r>
          </a:p>
        </p:txBody>
      </p:sp>
      <p:sp>
        <p:nvSpPr>
          <p:cNvPr id="4" name="Slide Number Placeholder 3"/>
          <p:cNvSpPr>
            <a:spLocks noGrp="1"/>
          </p:cNvSpPr>
          <p:nvPr>
            <p:ph type="sldNum" sz="quarter" idx="12"/>
          </p:nvPr>
        </p:nvSpPr>
        <p:spPr/>
        <p:txBody>
          <a:bodyPr/>
          <a:lstStyle/>
          <a:p>
            <a:fld id="{D19005DA-CEE5-436F-90EC-A6CF95D96852}" type="slidenum">
              <a:rPr lang="en-US" smtClean="0"/>
              <a:t>26</a:t>
            </a:fld>
            <a:endParaRPr lang="en-US" dirty="0"/>
          </a:p>
        </p:txBody>
      </p:sp>
    </p:spTree>
    <p:extLst>
      <p:ext uri="{BB962C8B-B14F-4D97-AF65-F5344CB8AC3E}">
        <p14:creationId xmlns:p14="http://schemas.microsoft.com/office/powerpoint/2010/main" val="3110353440"/>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7086600" cy="841248"/>
          </a:xfrm>
        </p:spPr>
        <p:txBody>
          <a:bodyPr>
            <a:normAutofit/>
          </a:bodyPr>
          <a:lstStyle/>
          <a:p>
            <a:r>
              <a:rPr lang="en-US" dirty="0"/>
              <a:t>Guidance From the Federal Circuit:</a:t>
            </a:r>
            <a:br>
              <a:rPr lang="en-US" dirty="0"/>
            </a:br>
            <a:r>
              <a:rPr lang="en-US" dirty="0"/>
              <a:t>APA Challenges</a:t>
            </a:r>
          </a:p>
        </p:txBody>
      </p:sp>
      <p:sp>
        <p:nvSpPr>
          <p:cNvPr id="3" name="Content Placeholder 2"/>
          <p:cNvSpPr>
            <a:spLocks noGrp="1"/>
          </p:cNvSpPr>
          <p:nvPr>
            <p:ph idx="1"/>
          </p:nvPr>
        </p:nvSpPr>
        <p:spPr>
          <a:xfrm>
            <a:off x="457200" y="1161288"/>
            <a:ext cx="8229600" cy="5391912"/>
          </a:xfrm>
        </p:spPr>
        <p:txBody>
          <a:bodyPr>
            <a:normAutofit/>
          </a:bodyPr>
          <a:lstStyle/>
          <a:p>
            <a:r>
              <a:rPr lang="en-US" i="1" dirty="0"/>
              <a:t>EmeraChem</a:t>
            </a:r>
            <a:r>
              <a:rPr lang="en-US" dirty="0"/>
              <a:t> builds on </a:t>
            </a:r>
            <a:r>
              <a:rPr lang="en-US" dirty="0" smtClean="0"/>
              <a:t>a </a:t>
            </a:r>
            <a:r>
              <a:rPr lang="en-US" dirty="0"/>
              <a:t>line of </a:t>
            </a:r>
            <a:r>
              <a:rPr lang="en-US" dirty="0" smtClean="0"/>
              <a:t>recent APA cases:</a:t>
            </a:r>
          </a:p>
          <a:p>
            <a:pPr lvl="1"/>
            <a:endParaRPr lang="en-US" sz="1800" dirty="0" smtClean="0"/>
          </a:p>
          <a:p>
            <a:pPr lvl="1"/>
            <a:r>
              <a:rPr lang="en-US" sz="2000" dirty="0" smtClean="0"/>
              <a:t>The APA’s protections apply to both petitioners and patent owners</a:t>
            </a:r>
          </a:p>
          <a:p>
            <a:pPr lvl="2"/>
            <a:r>
              <a:rPr lang="en-US" sz="1600" i="1" dirty="0"/>
              <a:t>SAS </a:t>
            </a:r>
            <a:r>
              <a:rPr lang="en-US" sz="1600" i="1" dirty="0" smtClean="0"/>
              <a:t>Inst., </a:t>
            </a:r>
            <a:r>
              <a:rPr lang="en-US" sz="1600" i="1" dirty="0"/>
              <a:t>Inc. v. ComplementSoft, LLC</a:t>
            </a:r>
            <a:r>
              <a:rPr lang="en-US" sz="1600" dirty="0"/>
              <a:t>, 825 F.3d 1341 (Fed. Cir. 2016)</a:t>
            </a:r>
            <a:endParaRPr lang="en-US" sz="1600" dirty="0" smtClean="0"/>
          </a:p>
          <a:p>
            <a:pPr lvl="1"/>
            <a:endParaRPr lang="en-US" sz="2000" dirty="0" smtClean="0"/>
          </a:p>
          <a:p>
            <a:pPr lvl="1"/>
            <a:r>
              <a:rPr lang="en-US" sz="2000" dirty="0" smtClean="0"/>
              <a:t>The Board may not introduce new unexpected prior art arguments or claim construction positions in its final written decision</a:t>
            </a:r>
          </a:p>
          <a:p>
            <a:pPr lvl="2"/>
            <a:r>
              <a:rPr lang="en-US" sz="1600" i="1" dirty="0"/>
              <a:t>SAS </a:t>
            </a:r>
            <a:r>
              <a:rPr lang="en-US" sz="1600" i="1" dirty="0" smtClean="0"/>
              <a:t>Inst., </a:t>
            </a:r>
            <a:r>
              <a:rPr lang="en-US" sz="1600" i="1" dirty="0"/>
              <a:t>Inc. v. ComplementSoft, LLC</a:t>
            </a:r>
            <a:r>
              <a:rPr lang="en-US" sz="1600" dirty="0"/>
              <a:t>, 825 F.3d 1341 (Fed. Cir. 2016</a:t>
            </a:r>
            <a:r>
              <a:rPr lang="en-US" sz="1600" dirty="0" smtClean="0"/>
              <a:t>)</a:t>
            </a:r>
          </a:p>
          <a:p>
            <a:pPr lvl="2"/>
            <a:r>
              <a:rPr lang="en-US" sz="1600" i="1" dirty="0"/>
              <a:t>In re Magnum Oil Tools </a:t>
            </a:r>
            <a:r>
              <a:rPr lang="en-US" sz="1600" i="1" dirty="0" smtClean="0"/>
              <a:t>Int’l</a:t>
            </a:r>
            <a:r>
              <a:rPr lang="en-US" sz="1600" i="1" dirty="0"/>
              <a:t>, Ltd.</a:t>
            </a:r>
            <a:r>
              <a:rPr lang="en-US" sz="1600" dirty="0"/>
              <a:t>, 829 F.3d 1364 (Fed. Cir. 2016)</a:t>
            </a:r>
          </a:p>
          <a:p>
            <a:pPr lvl="1"/>
            <a:endParaRPr lang="en-US" sz="2000" dirty="0" smtClean="0"/>
          </a:p>
          <a:p>
            <a:pPr lvl="1"/>
            <a:r>
              <a:rPr lang="en-US" sz="2000" dirty="0" smtClean="0"/>
              <a:t>The Federal Circuit is unlikely to find APA arguments persuasive if relief is not sought from the Board</a:t>
            </a:r>
          </a:p>
          <a:p>
            <a:pPr lvl="2"/>
            <a:r>
              <a:rPr lang="en-US" sz="1600" i="1" dirty="0"/>
              <a:t>Genzyme Therapeutic </a:t>
            </a:r>
            <a:r>
              <a:rPr lang="en-US" sz="1600" i="1" dirty="0" smtClean="0"/>
              <a:t>Prods. </a:t>
            </a:r>
            <a:r>
              <a:rPr lang="en-US" sz="1600" i="1" dirty="0"/>
              <a:t>Ltd. v. Biomarin </a:t>
            </a:r>
            <a:r>
              <a:rPr lang="en-US" sz="1600" i="1" dirty="0" smtClean="0"/>
              <a:t>Pharm. </a:t>
            </a:r>
            <a:r>
              <a:rPr lang="en-US" sz="1600" i="1" dirty="0"/>
              <a:t>Inc.</a:t>
            </a:r>
            <a:r>
              <a:rPr lang="en-US" sz="1600" dirty="0"/>
              <a:t>, 825 F.3d 1360 (Fed. Cir. 2016</a:t>
            </a:r>
            <a:r>
              <a:rPr lang="en-US" sz="1600" dirty="0" smtClean="0"/>
              <a:t>)</a:t>
            </a:r>
          </a:p>
        </p:txBody>
      </p:sp>
      <p:sp>
        <p:nvSpPr>
          <p:cNvPr id="4" name="Slide Number Placeholder 3"/>
          <p:cNvSpPr>
            <a:spLocks noGrp="1"/>
          </p:cNvSpPr>
          <p:nvPr>
            <p:ph type="sldNum" sz="quarter" idx="12"/>
          </p:nvPr>
        </p:nvSpPr>
        <p:spPr/>
        <p:txBody>
          <a:bodyPr/>
          <a:lstStyle/>
          <a:p>
            <a:fld id="{D19005DA-CEE5-436F-90EC-A6CF95D96852}" type="slidenum">
              <a:rPr lang="en-US" smtClean="0"/>
              <a:t>27</a:t>
            </a:fld>
            <a:endParaRPr lang="en-US" dirty="0"/>
          </a:p>
        </p:txBody>
      </p:sp>
    </p:spTree>
    <p:extLst>
      <p:ext uri="{BB962C8B-B14F-4D97-AF65-F5344CB8AC3E}">
        <p14:creationId xmlns:p14="http://schemas.microsoft.com/office/powerpoint/2010/main" val="3197543581"/>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7086600" cy="841248"/>
          </a:xfrm>
        </p:spPr>
        <p:txBody>
          <a:bodyPr>
            <a:normAutofit/>
          </a:bodyPr>
          <a:lstStyle/>
          <a:p>
            <a:r>
              <a:rPr lang="en-US" dirty="0"/>
              <a:t>Guidance From the Federal Circuit:</a:t>
            </a:r>
            <a:br>
              <a:rPr lang="en-US" dirty="0"/>
            </a:br>
            <a:r>
              <a:rPr lang="en-US" dirty="0"/>
              <a:t>APA Challenges</a:t>
            </a:r>
          </a:p>
        </p:txBody>
      </p:sp>
      <p:sp>
        <p:nvSpPr>
          <p:cNvPr id="3" name="Content Placeholder 2"/>
          <p:cNvSpPr>
            <a:spLocks noGrp="1"/>
          </p:cNvSpPr>
          <p:nvPr>
            <p:ph idx="1"/>
          </p:nvPr>
        </p:nvSpPr>
        <p:spPr>
          <a:xfrm>
            <a:off x="457200" y="1161288"/>
            <a:ext cx="8229600" cy="5391912"/>
          </a:xfrm>
        </p:spPr>
        <p:txBody>
          <a:bodyPr>
            <a:normAutofit/>
          </a:bodyPr>
          <a:lstStyle/>
          <a:p>
            <a:r>
              <a:rPr lang="en-US" i="1" dirty="0" err="1"/>
              <a:t>EmeraChem</a:t>
            </a:r>
            <a:r>
              <a:rPr lang="en-US" dirty="0"/>
              <a:t> builds on a line of recent APA cases:</a:t>
            </a:r>
          </a:p>
          <a:p>
            <a:pPr lvl="1"/>
            <a:endParaRPr lang="en-US" sz="1800" dirty="0" smtClean="0"/>
          </a:p>
          <a:p>
            <a:pPr lvl="1"/>
            <a:r>
              <a:rPr lang="en-US" sz="2000" dirty="0" smtClean="0"/>
              <a:t>Petitioner may not introduce new prior art mappings in its reply or at oral argument</a:t>
            </a:r>
            <a:endParaRPr lang="en-US" sz="2000" dirty="0"/>
          </a:p>
          <a:p>
            <a:pPr lvl="2"/>
            <a:r>
              <a:rPr lang="en-US" sz="1600" i="1" dirty="0"/>
              <a:t>Genzyme Therapeutic Prods. Ltd. v. Biomarin Pharm. Inc.</a:t>
            </a:r>
            <a:r>
              <a:rPr lang="en-US" sz="1600" dirty="0"/>
              <a:t>, 825 F.3d 1360 (Fed. Cir. 2016)</a:t>
            </a:r>
          </a:p>
          <a:p>
            <a:pPr lvl="2"/>
            <a:r>
              <a:rPr lang="en-US" sz="1600" i="1" dirty="0" smtClean="0"/>
              <a:t>In </a:t>
            </a:r>
            <a:r>
              <a:rPr lang="en-US" sz="1600" i="1" dirty="0"/>
              <a:t>re NuVasive, Inc.</a:t>
            </a:r>
            <a:r>
              <a:rPr lang="en-US" sz="1600" dirty="0"/>
              <a:t>, 841 F.3d 966 (Fed. Cir. 2016</a:t>
            </a:r>
            <a:r>
              <a:rPr lang="en-US" sz="1600" dirty="0" smtClean="0"/>
              <a:t>)</a:t>
            </a:r>
          </a:p>
          <a:p>
            <a:pPr lvl="2"/>
            <a:r>
              <a:rPr lang="en-US" sz="1600" i="1" dirty="0"/>
              <a:t>Dell Inc. v. Acceleron, LLC</a:t>
            </a:r>
            <a:r>
              <a:rPr lang="en-US" sz="1600" dirty="0"/>
              <a:t>, 818 F.3d 1293 (Fed. Cir. 2016)</a:t>
            </a:r>
          </a:p>
          <a:p>
            <a:pPr lvl="1"/>
            <a:endParaRPr lang="en-US" sz="2000" dirty="0" smtClean="0"/>
          </a:p>
          <a:p>
            <a:pPr lvl="1"/>
            <a:r>
              <a:rPr lang="en-US" sz="2000" dirty="0" smtClean="0"/>
              <a:t>Each proceeding stands on its own</a:t>
            </a:r>
          </a:p>
          <a:p>
            <a:pPr lvl="2"/>
            <a:r>
              <a:rPr lang="en-US" sz="1600" i="1" dirty="0"/>
              <a:t>In re NuVasive, Inc.</a:t>
            </a:r>
            <a:r>
              <a:rPr lang="en-US" sz="1600" dirty="0"/>
              <a:t>, 841 F.3d 966 (Fed. Cir. 2016</a:t>
            </a:r>
            <a:r>
              <a:rPr lang="en-US" sz="1600" dirty="0" smtClean="0"/>
              <a:t>)</a:t>
            </a:r>
            <a:endParaRPr lang="en-US" sz="1600" dirty="0"/>
          </a:p>
        </p:txBody>
      </p:sp>
      <p:sp>
        <p:nvSpPr>
          <p:cNvPr id="4" name="Slide Number Placeholder 3"/>
          <p:cNvSpPr>
            <a:spLocks noGrp="1"/>
          </p:cNvSpPr>
          <p:nvPr>
            <p:ph type="sldNum" sz="quarter" idx="12"/>
          </p:nvPr>
        </p:nvSpPr>
        <p:spPr/>
        <p:txBody>
          <a:bodyPr/>
          <a:lstStyle/>
          <a:p>
            <a:fld id="{D19005DA-CEE5-436F-90EC-A6CF95D96852}" type="slidenum">
              <a:rPr lang="en-US" smtClean="0"/>
              <a:t>28</a:t>
            </a:fld>
            <a:endParaRPr lang="en-US" dirty="0"/>
          </a:p>
        </p:txBody>
      </p:sp>
    </p:spTree>
    <p:extLst>
      <p:ext uri="{BB962C8B-B14F-4D97-AF65-F5344CB8AC3E}">
        <p14:creationId xmlns:p14="http://schemas.microsoft.com/office/powerpoint/2010/main" val="1342263148"/>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7086600" cy="841248"/>
          </a:xfrm>
        </p:spPr>
        <p:txBody>
          <a:bodyPr>
            <a:normAutofit/>
          </a:bodyPr>
          <a:lstStyle/>
          <a:p>
            <a:r>
              <a:rPr lang="en-US" dirty="0" smtClean="0"/>
              <a:t>Guidance From the Federal Circuit:</a:t>
            </a:r>
            <a:br>
              <a:rPr lang="en-US" dirty="0" smtClean="0"/>
            </a:br>
            <a:r>
              <a:rPr lang="en-US" dirty="0" smtClean="0"/>
              <a:t>CBM Standing and Reviewability</a:t>
            </a:r>
            <a:endParaRPr lang="en-US" dirty="0"/>
          </a:p>
        </p:txBody>
      </p:sp>
      <p:sp>
        <p:nvSpPr>
          <p:cNvPr id="3" name="Content Placeholder 2"/>
          <p:cNvSpPr>
            <a:spLocks noGrp="1"/>
          </p:cNvSpPr>
          <p:nvPr>
            <p:ph idx="1"/>
          </p:nvPr>
        </p:nvSpPr>
        <p:spPr>
          <a:xfrm>
            <a:off x="457200" y="1161288"/>
            <a:ext cx="8229600" cy="5315712"/>
          </a:xfrm>
        </p:spPr>
        <p:txBody>
          <a:bodyPr>
            <a:normAutofit/>
          </a:bodyPr>
          <a:lstStyle/>
          <a:p>
            <a:r>
              <a:rPr lang="en-US" i="1" dirty="0"/>
              <a:t>Return Mail, Inc. v. United States Postal Service</a:t>
            </a:r>
            <a:r>
              <a:rPr lang="en-US" dirty="0"/>
              <a:t>, </a:t>
            </a:r>
            <a:r>
              <a:rPr lang="en-US" dirty="0" smtClean="0"/>
              <a:t/>
            </a:r>
            <a:br>
              <a:rPr lang="en-US" dirty="0" smtClean="0"/>
            </a:br>
            <a:r>
              <a:rPr lang="en-US" dirty="0" smtClean="0"/>
              <a:t>868 F.3d 1350 (Fed. Cir. 2017)</a:t>
            </a:r>
          </a:p>
          <a:p>
            <a:pPr lvl="1"/>
            <a:r>
              <a:rPr lang="en-US" dirty="0" smtClean="0"/>
              <a:t>Return </a:t>
            </a:r>
            <a:r>
              <a:rPr lang="en-US" dirty="0"/>
              <a:t>Mail </a:t>
            </a:r>
            <a:r>
              <a:rPr lang="en-US" dirty="0" smtClean="0"/>
              <a:t>argued (among other things) that the </a:t>
            </a:r>
            <a:r>
              <a:rPr lang="en-US" dirty="0"/>
              <a:t>Board erroneously found the Postal Service to satisfy the “sued” or “charged with infringement” requirement for a CBM </a:t>
            </a:r>
            <a:r>
              <a:rPr lang="en-US" dirty="0" smtClean="0"/>
              <a:t>petitioner</a:t>
            </a:r>
          </a:p>
          <a:p>
            <a:pPr lvl="1"/>
            <a:endParaRPr lang="en-US" dirty="0"/>
          </a:p>
          <a:p>
            <a:pPr lvl="1"/>
            <a:r>
              <a:rPr lang="en-US" dirty="0" smtClean="0"/>
              <a:t>Return Mail’s argument forced the Federal Circuit to consider </a:t>
            </a:r>
            <a:r>
              <a:rPr lang="en-US" dirty="0"/>
              <a:t>whether it had the authority to review </a:t>
            </a:r>
            <a:r>
              <a:rPr lang="en-US" dirty="0" smtClean="0"/>
              <a:t>the PTAB’s CBM-standing determination</a:t>
            </a:r>
          </a:p>
          <a:p>
            <a:pPr lvl="1"/>
            <a:endParaRPr lang="en-US" dirty="0"/>
          </a:p>
          <a:p>
            <a:pPr lvl="1"/>
            <a:r>
              <a:rPr lang="en-US" dirty="0" smtClean="0"/>
              <a:t>The Federal Circuit found that it does have that authority</a:t>
            </a:r>
          </a:p>
        </p:txBody>
      </p:sp>
      <p:sp>
        <p:nvSpPr>
          <p:cNvPr id="4" name="Slide Number Placeholder 3"/>
          <p:cNvSpPr>
            <a:spLocks noGrp="1"/>
          </p:cNvSpPr>
          <p:nvPr>
            <p:ph type="sldNum" sz="quarter" idx="12"/>
          </p:nvPr>
        </p:nvSpPr>
        <p:spPr/>
        <p:txBody>
          <a:bodyPr/>
          <a:lstStyle/>
          <a:p>
            <a:fld id="{D19005DA-CEE5-436F-90EC-A6CF95D96852}" type="slidenum">
              <a:rPr lang="en-US" smtClean="0"/>
              <a:t>29</a:t>
            </a:fld>
            <a:endParaRPr lang="en-US" dirty="0"/>
          </a:p>
        </p:txBody>
      </p:sp>
    </p:spTree>
    <p:extLst>
      <p:ext uri="{BB962C8B-B14F-4D97-AF65-F5344CB8AC3E}">
        <p14:creationId xmlns:p14="http://schemas.microsoft.com/office/powerpoint/2010/main" val="393837501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Statistics and Trends</a:t>
            </a:r>
          </a:p>
          <a:p>
            <a:endParaRPr lang="en-US" dirty="0" smtClean="0"/>
          </a:p>
          <a:p>
            <a:r>
              <a:rPr lang="en-US" dirty="0"/>
              <a:t>Significant Developments at the PTAB</a:t>
            </a:r>
          </a:p>
          <a:p>
            <a:endParaRPr lang="en-US" dirty="0"/>
          </a:p>
          <a:p>
            <a:r>
              <a:rPr lang="en-US" dirty="0"/>
              <a:t>Guidance From the Federal Circuit</a:t>
            </a:r>
          </a:p>
          <a:p>
            <a:endParaRPr lang="en-US" dirty="0" smtClean="0"/>
          </a:p>
          <a:p>
            <a:r>
              <a:rPr lang="en-US" dirty="0" smtClean="0"/>
              <a:t>Questions?</a:t>
            </a:r>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3</a:t>
            </a:fld>
            <a:endParaRPr lang="en-US" dirty="0"/>
          </a:p>
        </p:txBody>
      </p:sp>
    </p:spTree>
    <p:extLst>
      <p:ext uri="{BB962C8B-B14F-4D97-AF65-F5344CB8AC3E}">
        <p14:creationId xmlns:p14="http://schemas.microsoft.com/office/powerpoint/2010/main" val="1974098780"/>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7086600" cy="841248"/>
          </a:xfrm>
        </p:spPr>
        <p:txBody>
          <a:bodyPr>
            <a:normAutofit/>
          </a:bodyPr>
          <a:lstStyle/>
          <a:p>
            <a:r>
              <a:rPr lang="en-US" dirty="0" smtClean="0"/>
              <a:t>Guidance From the Federal Circuit:</a:t>
            </a:r>
            <a:br>
              <a:rPr lang="en-US" dirty="0" smtClean="0"/>
            </a:br>
            <a:r>
              <a:rPr lang="en-US" dirty="0" smtClean="0"/>
              <a:t>CBM Standing and Reviewability</a:t>
            </a:r>
            <a:endParaRPr lang="en-US" dirty="0"/>
          </a:p>
        </p:txBody>
      </p:sp>
      <p:sp>
        <p:nvSpPr>
          <p:cNvPr id="3" name="Content Placeholder 2"/>
          <p:cNvSpPr>
            <a:spLocks noGrp="1"/>
          </p:cNvSpPr>
          <p:nvPr>
            <p:ph idx="1"/>
          </p:nvPr>
        </p:nvSpPr>
        <p:spPr>
          <a:xfrm>
            <a:off x="457200" y="1161288"/>
            <a:ext cx="8229600" cy="5315712"/>
          </a:xfrm>
        </p:spPr>
        <p:txBody>
          <a:bodyPr>
            <a:normAutofit/>
          </a:bodyPr>
          <a:lstStyle/>
          <a:p>
            <a:r>
              <a:rPr lang="en-US" i="1" dirty="0"/>
              <a:t>Return Mail, Inc. v. United States Postal Service</a:t>
            </a:r>
            <a:r>
              <a:rPr lang="en-US" dirty="0"/>
              <a:t>, </a:t>
            </a:r>
            <a:r>
              <a:rPr lang="en-US" dirty="0" smtClean="0"/>
              <a:t/>
            </a:r>
            <a:br>
              <a:rPr lang="en-US" dirty="0" smtClean="0"/>
            </a:br>
            <a:r>
              <a:rPr lang="en-US" dirty="0" smtClean="0"/>
              <a:t>868 F.3d 1350 (Fed. Cir. 2017)</a:t>
            </a:r>
          </a:p>
          <a:p>
            <a:pPr lvl="1"/>
            <a:r>
              <a:rPr lang="en-US" dirty="0" smtClean="0"/>
              <a:t>The Federal Circuit distinguished </a:t>
            </a:r>
            <a:r>
              <a:rPr lang="en-US" i="1" dirty="0"/>
              <a:t>Cuozzo Speed </a:t>
            </a:r>
            <a:r>
              <a:rPr lang="en-US" i="1" dirty="0" smtClean="0"/>
              <a:t>Technologies, </a:t>
            </a:r>
            <a:r>
              <a:rPr lang="en-US" i="1" dirty="0"/>
              <a:t>LLC v. Lee</a:t>
            </a:r>
            <a:r>
              <a:rPr lang="en-US" dirty="0"/>
              <a:t>, 136 S. Ct. 2131 (2016</a:t>
            </a:r>
            <a:r>
              <a:rPr lang="en-US" dirty="0" smtClean="0"/>
              <a:t>)</a:t>
            </a:r>
          </a:p>
          <a:p>
            <a:pPr lvl="2"/>
            <a:r>
              <a:rPr lang="en-US" dirty="0" smtClean="0"/>
              <a:t>“</a:t>
            </a:r>
            <a:r>
              <a:rPr lang="en-US" dirty="0"/>
              <a:t>Board’s determination of whether a party is qualified under § 18(a)(1)(B) to petition for CBM review is a condition precedent independent from a threshold analysis regarding the likelihood of success of the information contained in the </a:t>
            </a:r>
            <a:r>
              <a:rPr lang="en-US" dirty="0" smtClean="0"/>
              <a:t>petition”</a:t>
            </a:r>
            <a:r>
              <a:rPr lang="en-US" dirty="0"/>
              <a:t>  </a:t>
            </a:r>
            <a:endParaRPr lang="en-US" dirty="0" smtClean="0"/>
          </a:p>
          <a:p>
            <a:pPr lvl="2"/>
            <a:r>
              <a:rPr lang="en-US" dirty="0" smtClean="0"/>
              <a:t>The </a:t>
            </a:r>
            <a:r>
              <a:rPr lang="en-US" dirty="0"/>
              <a:t>determination is not “a ‘minor statutory technicality’ that can be cured by a more precise or fulsome </a:t>
            </a:r>
            <a:r>
              <a:rPr lang="en-US" dirty="0" smtClean="0"/>
              <a:t>filing”</a:t>
            </a:r>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30</a:t>
            </a:fld>
            <a:endParaRPr lang="en-US" dirty="0"/>
          </a:p>
        </p:txBody>
      </p:sp>
    </p:spTree>
    <p:extLst>
      <p:ext uri="{BB962C8B-B14F-4D97-AF65-F5344CB8AC3E}">
        <p14:creationId xmlns:p14="http://schemas.microsoft.com/office/powerpoint/2010/main" val="3920091342"/>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7086600" cy="841248"/>
          </a:xfrm>
        </p:spPr>
        <p:txBody>
          <a:bodyPr>
            <a:normAutofit/>
          </a:bodyPr>
          <a:lstStyle/>
          <a:p>
            <a:r>
              <a:rPr lang="en-US" dirty="0"/>
              <a:t>Guidance From the Federal Circuit:</a:t>
            </a:r>
            <a:br>
              <a:rPr lang="en-US" dirty="0"/>
            </a:br>
            <a:r>
              <a:rPr lang="en-US" dirty="0"/>
              <a:t>CBM Standing and Reviewability</a:t>
            </a:r>
          </a:p>
        </p:txBody>
      </p:sp>
      <p:sp>
        <p:nvSpPr>
          <p:cNvPr id="3" name="Content Placeholder 2"/>
          <p:cNvSpPr>
            <a:spLocks noGrp="1"/>
          </p:cNvSpPr>
          <p:nvPr>
            <p:ph idx="1"/>
          </p:nvPr>
        </p:nvSpPr>
        <p:spPr>
          <a:xfrm>
            <a:off x="457200" y="1161288"/>
            <a:ext cx="8229600" cy="5315712"/>
          </a:xfrm>
        </p:spPr>
        <p:txBody>
          <a:bodyPr>
            <a:normAutofit/>
          </a:bodyPr>
          <a:lstStyle/>
          <a:p>
            <a:r>
              <a:rPr lang="en-US" i="1" dirty="0"/>
              <a:t>Return Mail, Inc. v. United States Postal Service</a:t>
            </a:r>
            <a:r>
              <a:rPr lang="en-US" dirty="0"/>
              <a:t>, </a:t>
            </a:r>
            <a:r>
              <a:rPr lang="en-US" dirty="0" smtClean="0"/>
              <a:t/>
            </a:r>
            <a:br>
              <a:rPr lang="en-US" dirty="0" smtClean="0"/>
            </a:br>
            <a:r>
              <a:rPr lang="en-US" dirty="0" smtClean="0"/>
              <a:t>868 F.3d 1350 (Fed. Cir. 2017)</a:t>
            </a:r>
          </a:p>
          <a:p>
            <a:pPr lvl="1"/>
            <a:r>
              <a:rPr lang="en-US" dirty="0" smtClean="0"/>
              <a:t>The Federal Circuit distinguished </a:t>
            </a:r>
            <a:r>
              <a:rPr lang="en-US" i="1" dirty="0"/>
              <a:t>Achates Reference </a:t>
            </a:r>
            <a:r>
              <a:rPr lang="en-US" i="1" dirty="0" smtClean="0"/>
              <a:t>Publishing, </a:t>
            </a:r>
            <a:r>
              <a:rPr lang="en-US" i="1" dirty="0"/>
              <a:t>Inc. v. Apple Inc.</a:t>
            </a:r>
            <a:r>
              <a:rPr lang="en-US" dirty="0"/>
              <a:t>, 803 F.3d 652 (Fed. Cir. </a:t>
            </a:r>
            <a:r>
              <a:rPr lang="en-US" dirty="0" smtClean="0"/>
              <a:t>2015)</a:t>
            </a:r>
            <a:endParaRPr lang="en-US" dirty="0"/>
          </a:p>
          <a:p>
            <a:pPr lvl="2"/>
            <a:r>
              <a:rPr lang="en-US" dirty="0" smtClean="0"/>
              <a:t>The </a:t>
            </a:r>
            <a:r>
              <a:rPr lang="en-US" dirty="0"/>
              <a:t>“sued” or “charged with infringement” requirement for CBMs “ensures that CBM review is limited to parties who have some stake in the </a:t>
            </a:r>
            <a:r>
              <a:rPr lang="en-US" dirty="0" smtClean="0"/>
              <a:t>outcome”</a:t>
            </a:r>
            <a:r>
              <a:rPr lang="en-US" dirty="0"/>
              <a:t>  </a:t>
            </a:r>
            <a:endParaRPr lang="en-US" dirty="0" smtClean="0"/>
          </a:p>
          <a:p>
            <a:pPr lvl="2"/>
            <a:r>
              <a:rPr lang="en-US" dirty="0" smtClean="0"/>
              <a:t>Unlike </a:t>
            </a:r>
            <a:r>
              <a:rPr lang="en-US" dirty="0"/>
              <a:t>in </a:t>
            </a:r>
            <a:r>
              <a:rPr lang="en-US" i="1" dirty="0"/>
              <a:t>Achates</a:t>
            </a:r>
            <a:r>
              <a:rPr lang="en-US" dirty="0"/>
              <a:t>, “[i]f a party is barred by § 18(a)(1)(B) from petitioning for CBM review of a patent, it cannot be assumed that the same patent could be challenged by an unrelated third </a:t>
            </a:r>
            <a:r>
              <a:rPr lang="en-US" dirty="0" smtClean="0"/>
              <a:t>party”</a:t>
            </a:r>
          </a:p>
          <a:p>
            <a:pPr lvl="2"/>
            <a:r>
              <a:rPr lang="en-US" dirty="0" smtClean="0"/>
              <a:t>“Unlike </a:t>
            </a:r>
            <a:r>
              <a:rPr lang="en-US" dirty="0"/>
              <a:t>the IPR time bar which is simply a procedural requirement that rights be exercised in a timely manner, § 18(a)(1)(B) relates to a party’s right to seek CBM review in the first </a:t>
            </a:r>
            <a:r>
              <a:rPr lang="en-US" dirty="0" smtClean="0"/>
              <a:t>instance”</a:t>
            </a:r>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31</a:t>
            </a:fld>
            <a:endParaRPr lang="en-US" dirty="0"/>
          </a:p>
        </p:txBody>
      </p:sp>
    </p:spTree>
    <p:extLst>
      <p:ext uri="{BB962C8B-B14F-4D97-AF65-F5344CB8AC3E}">
        <p14:creationId xmlns:p14="http://schemas.microsoft.com/office/powerpoint/2010/main" val="1595203080"/>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Guidance From the Federal Circuit</a:t>
            </a:r>
            <a:r>
              <a:rPr lang="en-US" dirty="0" smtClean="0"/>
              <a:t>:</a:t>
            </a:r>
            <a:r>
              <a:rPr lang="en-US" dirty="0"/>
              <a:t/>
            </a:r>
            <a:br>
              <a:rPr lang="en-US" dirty="0"/>
            </a:br>
            <a:r>
              <a:rPr lang="en-US" dirty="0"/>
              <a:t>More </a:t>
            </a:r>
            <a:r>
              <a:rPr lang="en-US" dirty="0" smtClean="0"/>
              <a:t>to Come From the Supreme Court?</a:t>
            </a:r>
            <a:endParaRPr lang="en-US" dirty="0"/>
          </a:p>
        </p:txBody>
      </p:sp>
      <p:sp>
        <p:nvSpPr>
          <p:cNvPr id="3" name="Content Placeholder 2"/>
          <p:cNvSpPr>
            <a:spLocks noGrp="1"/>
          </p:cNvSpPr>
          <p:nvPr>
            <p:ph idx="1"/>
          </p:nvPr>
        </p:nvSpPr>
        <p:spPr/>
        <p:txBody>
          <a:bodyPr>
            <a:normAutofit fontScale="92500" lnSpcReduction="20000"/>
          </a:bodyPr>
          <a:lstStyle/>
          <a:p>
            <a:r>
              <a:rPr lang="en-US" i="1" dirty="0"/>
              <a:t>Oil States Energy Services, LLC v. Greene’s Energy Group, </a:t>
            </a:r>
            <a:r>
              <a:rPr lang="en-US" i="1" dirty="0" smtClean="0"/>
              <a:t>LLC</a:t>
            </a:r>
            <a:r>
              <a:rPr lang="en-US" dirty="0" smtClean="0"/>
              <a:t> (argued November 27, 2017)</a:t>
            </a:r>
            <a:endParaRPr lang="en-US" i="1" dirty="0" smtClean="0"/>
          </a:p>
          <a:p>
            <a:pPr lvl="1"/>
            <a:r>
              <a:rPr lang="en-US" b="1" dirty="0" smtClean="0"/>
              <a:t>Question Presented</a:t>
            </a:r>
            <a:r>
              <a:rPr lang="en-US" dirty="0" smtClean="0"/>
              <a:t>:  “</a:t>
            </a:r>
            <a:r>
              <a:rPr lang="en-US" dirty="0"/>
              <a:t>Whether </a:t>
            </a:r>
            <a:r>
              <a:rPr lang="en-US" i="1" dirty="0"/>
              <a:t>inter partes </a:t>
            </a:r>
            <a:r>
              <a:rPr lang="en-US" dirty="0"/>
              <a:t>review—an </a:t>
            </a:r>
            <a:r>
              <a:rPr lang="en-US" dirty="0" smtClean="0"/>
              <a:t>adversarial process </a:t>
            </a:r>
            <a:r>
              <a:rPr lang="en-US" dirty="0"/>
              <a:t>used by the Patent and Trademark </a:t>
            </a:r>
            <a:r>
              <a:rPr lang="en-US" dirty="0" smtClean="0"/>
              <a:t>Office (PTO</a:t>
            </a:r>
            <a:r>
              <a:rPr lang="en-US" dirty="0"/>
              <a:t>) to analyze the validity of existing </a:t>
            </a:r>
            <a:r>
              <a:rPr lang="en-US" dirty="0" smtClean="0"/>
              <a:t>patents—violates </a:t>
            </a:r>
            <a:r>
              <a:rPr lang="en-US" dirty="0"/>
              <a:t>the Constitution by extinguishing </a:t>
            </a:r>
            <a:r>
              <a:rPr lang="en-US" dirty="0" smtClean="0"/>
              <a:t>private property </a:t>
            </a:r>
            <a:r>
              <a:rPr lang="en-US" dirty="0"/>
              <a:t>rights through a non-Article III forum </a:t>
            </a:r>
            <a:r>
              <a:rPr lang="en-US" dirty="0" smtClean="0"/>
              <a:t>without a </a:t>
            </a:r>
            <a:r>
              <a:rPr lang="en-US" dirty="0"/>
              <a:t>jury</a:t>
            </a:r>
            <a:r>
              <a:rPr lang="en-US" dirty="0" smtClean="0"/>
              <a:t>.”</a:t>
            </a:r>
          </a:p>
          <a:p>
            <a:endParaRPr lang="en-US" dirty="0"/>
          </a:p>
          <a:p>
            <a:r>
              <a:rPr lang="en-US" i="1" dirty="0"/>
              <a:t>SAS Institute Inc. v. </a:t>
            </a:r>
            <a:r>
              <a:rPr lang="en-US" i="1" dirty="0" smtClean="0"/>
              <a:t>Matal</a:t>
            </a:r>
            <a:r>
              <a:rPr lang="en-US" dirty="0" smtClean="0"/>
              <a:t> (argued November 27, 2017)</a:t>
            </a:r>
            <a:endParaRPr lang="en-US" i="1" dirty="0"/>
          </a:p>
          <a:p>
            <a:pPr lvl="1"/>
            <a:r>
              <a:rPr lang="en-US" b="1" dirty="0" smtClean="0"/>
              <a:t>Question Presented</a:t>
            </a:r>
            <a:r>
              <a:rPr lang="en-US" dirty="0" smtClean="0"/>
              <a:t>:  “Does </a:t>
            </a:r>
            <a:r>
              <a:rPr lang="en-US" dirty="0"/>
              <a:t>35 U.S.C. § 318(a), which provides that the Patent Trial and Appeal Board in an inter partes </a:t>
            </a:r>
            <a:r>
              <a:rPr lang="en-US"/>
              <a:t>review </a:t>
            </a:r>
            <a:r>
              <a:rPr lang="en-US" smtClean="0"/>
              <a:t>‘shall </a:t>
            </a:r>
            <a:r>
              <a:rPr lang="en-US" dirty="0"/>
              <a:t>issue a final written decision with respect to the patentability of any patent claim challenged by the </a:t>
            </a:r>
            <a:r>
              <a:rPr lang="en-US"/>
              <a:t>petitioner</a:t>
            </a:r>
            <a:r>
              <a:rPr lang="en-US" smtClean="0"/>
              <a:t>,’ </a:t>
            </a:r>
            <a:r>
              <a:rPr lang="en-US" dirty="0"/>
              <a:t>require that Board to issue a final written decision as to every claim challenged by the petitioner, or does it allow that Board to issue a final written decision with respect to the patentability of only some of the patent claims challenged by the petitioner, as the Federal Circuit held</a:t>
            </a:r>
            <a:r>
              <a:rPr lang="en-US" dirty="0" smtClean="0"/>
              <a:t>?”</a:t>
            </a:r>
          </a:p>
        </p:txBody>
      </p:sp>
      <p:sp>
        <p:nvSpPr>
          <p:cNvPr id="4" name="Slide Number Placeholder 3"/>
          <p:cNvSpPr>
            <a:spLocks noGrp="1"/>
          </p:cNvSpPr>
          <p:nvPr>
            <p:ph type="sldNum" sz="quarter" idx="12"/>
          </p:nvPr>
        </p:nvSpPr>
        <p:spPr/>
        <p:txBody>
          <a:bodyPr/>
          <a:lstStyle/>
          <a:p>
            <a:fld id="{D19005DA-CEE5-436F-90EC-A6CF95D96852}" type="slidenum">
              <a:rPr lang="en-US" smtClean="0"/>
              <a:t>32</a:t>
            </a:fld>
            <a:endParaRPr lang="en-US" dirty="0"/>
          </a:p>
        </p:txBody>
      </p:sp>
    </p:spTree>
    <p:extLst>
      <p:ext uri="{BB962C8B-B14F-4D97-AF65-F5344CB8AC3E}">
        <p14:creationId xmlns:p14="http://schemas.microsoft.com/office/powerpoint/2010/main" val="1280296385"/>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Statistics and Trends</a:t>
            </a:r>
          </a:p>
          <a:p>
            <a:endParaRPr lang="en-US" dirty="0" smtClean="0"/>
          </a:p>
          <a:p>
            <a:r>
              <a:rPr lang="en-US" dirty="0"/>
              <a:t>Significant Developments at the PTAB</a:t>
            </a:r>
          </a:p>
          <a:p>
            <a:endParaRPr lang="en-US" dirty="0"/>
          </a:p>
          <a:p>
            <a:r>
              <a:rPr lang="en-US" dirty="0" smtClean="0"/>
              <a:t>Guidance From the Federal Circuit</a:t>
            </a:r>
          </a:p>
          <a:p>
            <a:endParaRPr lang="en-US" dirty="0" smtClean="0"/>
          </a:p>
          <a:p>
            <a:r>
              <a:rPr lang="en-US" dirty="0" smtClean="0">
                <a:solidFill>
                  <a:srgbClr val="FF0000"/>
                </a:solidFill>
              </a:rPr>
              <a:t>Questions?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D19005DA-CEE5-436F-90EC-A6CF95D96852}" type="slidenum">
              <a:rPr lang="en-US" smtClean="0"/>
              <a:t>33</a:t>
            </a:fld>
            <a:endParaRPr lang="en-US" dirty="0"/>
          </a:p>
        </p:txBody>
      </p:sp>
    </p:spTree>
    <p:extLst>
      <p:ext uri="{BB962C8B-B14F-4D97-AF65-F5344CB8AC3E}">
        <p14:creationId xmlns:p14="http://schemas.microsoft.com/office/powerpoint/2010/main" val="1974098780"/>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0E631215-251D-4A40-9B89-3AA18C35486F}" type="slidenum">
              <a:rPr lang="en-US" smtClean="0"/>
              <a:pPr>
                <a:defRPr/>
              </a:pPr>
              <a:t>34</a:t>
            </a:fld>
            <a:endParaRPr lang="en-US" dirty="0"/>
          </a:p>
        </p:txBody>
      </p:sp>
      <p:sp>
        <p:nvSpPr>
          <p:cNvPr id="3" name="Content Placeholder 2"/>
          <p:cNvSpPr>
            <a:spLocks noGrp="1"/>
          </p:cNvSpPr>
          <p:nvPr>
            <p:ph idx="4294967295"/>
          </p:nvPr>
        </p:nvSpPr>
        <p:spPr>
          <a:xfrm>
            <a:off x="685800" y="2667000"/>
            <a:ext cx="7772400" cy="1447800"/>
          </a:xfrm>
        </p:spPr>
        <p:txBody>
          <a:bodyPr anchor="ctr" anchorCtr="0">
            <a:normAutofit/>
          </a:bodyPr>
          <a:lstStyle/>
          <a:p>
            <a:pPr marL="0" lvl="0" indent="0" algn="ctr">
              <a:buNone/>
            </a:pPr>
            <a:r>
              <a:rPr lang="en-US" sz="3000" b="1" dirty="0" smtClean="0">
                <a:latin typeface="+mj-lt"/>
              </a:rPr>
              <a:t>Thank You!</a:t>
            </a:r>
            <a:endParaRPr lang="en-US" sz="3000" b="1" dirty="0">
              <a:latin typeface="+mj-lt"/>
            </a:endParaRPr>
          </a:p>
        </p:txBody>
      </p:sp>
    </p:spTree>
    <p:extLst>
      <p:ext uri="{BB962C8B-B14F-4D97-AF65-F5344CB8AC3E}">
        <p14:creationId xmlns:p14="http://schemas.microsoft.com/office/powerpoint/2010/main" val="697682060"/>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and Trends:</a:t>
            </a:r>
            <a:br>
              <a:rPr lang="en-US" dirty="0" smtClean="0"/>
            </a:br>
            <a:r>
              <a:rPr lang="en-US" dirty="0" smtClean="0"/>
              <a:t>Institution Rates</a:t>
            </a:r>
            <a:endParaRPr lang="en-US" i="1" dirty="0"/>
          </a:p>
        </p:txBody>
      </p:sp>
      <p:sp>
        <p:nvSpPr>
          <p:cNvPr id="4" name="Slide Number Placeholder 3"/>
          <p:cNvSpPr>
            <a:spLocks noGrp="1"/>
          </p:cNvSpPr>
          <p:nvPr>
            <p:ph type="sldNum" sz="quarter" idx="12"/>
          </p:nvPr>
        </p:nvSpPr>
        <p:spPr/>
        <p:txBody>
          <a:bodyPr/>
          <a:lstStyle/>
          <a:p>
            <a:fld id="{EA312C7E-9492-4613-A6EB-A022DA20C74A}" type="slidenum">
              <a:rPr lang="en-US" smtClean="0"/>
              <a:t>4</a:t>
            </a:fld>
            <a:endParaRPr lang="en-US" dirty="0"/>
          </a:p>
        </p:txBody>
      </p:sp>
      <p:sp>
        <p:nvSpPr>
          <p:cNvPr id="6" name="TextBox 5"/>
          <p:cNvSpPr txBox="1"/>
          <p:nvPr/>
        </p:nvSpPr>
        <p:spPr>
          <a:xfrm>
            <a:off x="228600" y="6139934"/>
            <a:ext cx="4399602" cy="369332"/>
          </a:xfrm>
          <a:prstGeom prst="rect">
            <a:avLst/>
          </a:prstGeom>
          <a:noFill/>
        </p:spPr>
        <p:txBody>
          <a:bodyPr wrap="none" rtlCol="0">
            <a:spAutoFit/>
          </a:bodyPr>
          <a:lstStyle/>
          <a:p>
            <a:r>
              <a:rPr lang="en-US" dirty="0" smtClean="0"/>
              <a:t>Source: USPTO (as of October 31, 2017)</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669512"/>
            <a:ext cx="8991600" cy="4121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0715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8077200" cy="841248"/>
          </a:xfrm>
        </p:spPr>
        <p:txBody>
          <a:bodyPr/>
          <a:lstStyle/>
          <a:p>
            <a:r>
              <a:rPr lang="en-US" dirty="0"/>
              <a:t>Statistics and </a:t>
            </a:r>
            <a:r>
              <a:rPr lang="en-US" dirty="0" smtClean="0"/>
              <a:t>Trends:</a:t>
            </a:r>
            <a:br>
              <a:rPr lang="en-US" dirty="0" smtClean="0"/>
            </a:br>
            <a:r>
              <a:rPr lang="en-US" dirty="0" smtClean="0"/>
              <a:t>Technology Institution Rates</a:t>
            </a:r>
            <a:endParaRPr lang="en-US" dirty="0"/>
          </a:p>
        </p:txBody>
      </p:sp>
      <p:sp>
        <p:nvSpPr>
          <p:cNvPr id="4" name="Slide Number Placeholder 3"/>
          <p:cNvSpPr>
            <a:spLocks noGrp="1"/>
          </p:cNvSpPr>
          <p:nvPr>
            <p:ph type="sldNum" sz="quarter" idx="12"/>
          </p:nvPr>
        </p:nvSpPr>
        <p:spPr/>
        <p:txBody>
          <a:bodyPr/>
          <a:lstStyle/>
          <a:p>
            <a:fld id="{EA312C7E-9492-4613-A6EB-A022DA20C74A}" type="slidenum">
              <a:rPr lang="en-US" smtClean="0"/>
              <a:t>5</a:t>
            </a:fld>
            <a:endParaRPr lang="en-US" dirty="0"/>
          </a:p>
        </p:txBody>
      </p:sp>
      <p:sp>
        <p:nvSpPr>
          <p:cNvPr id="6" name="TextBox 5"/>
          <p:cNvSpPr txBox="1"/>
          <p:nvPr/>
        </p:nvSpPr>
        <p:spPr>
          <a:xfrm>
            <a:off x="228600" y="6139934"/>
            <a:ext cx="4399602" cy="369332"/>
          </a:xfrm>
          <a:prstGeom prst="rect">
            <a:avLst/>
          </a:prstGeom>
          <a:noFill/>
        </p:spPr>
        <p:txBody>
          <a:bodyPr wrap="none" rtlCol="0">
            <a:spAutoFit/>
          </a:bodyPr>
          <a:lstStyle/>
          <a:p>
            <a:r>
              <a:rPr lang="en-US" dirty="0" smtClean="0"/>
              <a:t>Source: USPTO (as of October 31, 2017)</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4271658261"/>
              </p:ext>
            </p:extLst>
          </p:nvPr>
        </p:nvGraphicFramePr>
        <p:xfrm>
          <a:off x="304800" y="1143000"/>
          <a:ext cx="86106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968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8458200" cy="841248"/>
          </a:xfrm>
        </p:spPr>
        <p:txBody>
          <a:bodyPr>
            <a:normAutofit/>
          </a:bodyPr>
          <a:lstStyle/>
          <a:p>
            <a:r>
              <a:rPr lang="en-US" dirty="0" smtClean="0"/>
              <a:t>Statistics and Trends:  </a:t>
            </a:r>
            <a:br>
              <a:rPr lang="en-US" dirty="0" smtClean="0"/>
            </a:br>
            <a:r>
              <a:rPr lang="en-US" dirty="0" smtClean="0"/>
              <a:t>Preliminary Responses and New Testimonial Evidence</a:t>
            </a:r>
            <a:endParaRPr lang="en-US" i="1" dirty="0"/>
          </a:p>
        </p:txBody>
      </p:sp>
      <p:sp>
        <p:nvSpPr>
          <p:cNvPr id="4" name="Slide Number Placeholder 3"/>
          <p:cNvSpPr>
            <a:spLocks noGrp="1"/>
          </p:cNvSpPr>
          <p:nvPr>
            <p:ph type="sldNum" sz="quarter" idx="12"/>
          </p:nvPr>
        </p:nvSpPr>
        <p:spPr/>
        <p:txBody>
          <a:bodyPr/>
          <a:lstStyle/>
          <a:p>
            <a:fld id="{EA312C7E-9492-4613-A6EB-A022DA20C74A}" type="slidenum">
              <a:rPr lang="en-US" smtClean="0"/>
              <a:t>6</a:t>
            </a:fld>
            <a:endParaRPr lang="en-US" dirty="0"/>
          </a:p>
        </p:txBody>
      </p:sp>
      <p:sp>
        <p:nvSpPr>
          <p:cNvPr id="6" name="TextBox 5"/>
          <p:cNvSpPr txBox="1"/>
          <p:nvPr/>
        </p:nvSpPr>
        <p:spPr>
          <a:xfrm>
            <a:off x="228600" y="6139934"/>
            <a:ext cx="4399602" cy="369332"/>
          </a:xfrm>
          <a:prstGeom prst="rect">
            <a:avLst/>
          </a:prstGeom>
          <a:noFill/>
        </p:spPr>
        <p:txBody>
          <a:bodyPr wrap="none" rtlCol="0">
            <a:spAutoFit/>
          </a:bodyPr>
          <a:lstStyle/>
          <a:p>
            <a:r>
              <a:rPr lang="en-US" dirty="0" smtClean="0"/>
              <a:t>Source: USPTO (as of October 31, 2017)</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1" y="1975036"/>
            <a:ext cx="8991599" cy="38161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838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8077200" cy="841248"/>
          </a:xfrm>
        </p:spPr>
        <p:txBody>
          <a:bodyPr/>
          <a:lstStyle/>
          <a:p>
            <a:r>
              <a:rPr lang="en-US" dirty="0"/>
              <a:t>Statistics and </a:t>
            </a:r>
            <a:r>
              <a:rPr lang="en-US" dirty="0" smtClean="0"/>
              <a:t>Trends:</a:t>
            </a:r>
            <a:br>
              <a:rPr lang="en-US" dirty="0" smtClean="0"/>
            </a:br>
            <a:r>
              <a:rPr lang="en-US" dirty="0" smtClean="0"/>
              <a:t>Technology Filings</a:t>
            </a:r>
            <a:endParaRPr lang="en-US" dirty="0"/>
          </a:p>
        </p:txBody>
      </p:sp>
      <p:sp>
        <p:nvSpPr>
          <p:cNvPr id="4" name="Slide Number Placeholder 3"/>
          <p:cNvSpPr>
            <a:spLocks noGrp="1"/>
          </p:cNvSpPr>
          <p:nvPr>
            <p:ph type="sldNum" sz="quarter" idx="12"/>
          </p:nvPr>
        </p:nvSpPr>
        <p:spPr/>
        <p:txBody>
          <a:bodyPr/>
          <a:lstStyle/>
          <a:p>
            <a:fld id="{EA312C7E-9492-4613-A6EB-A022DA20C74A}" type="slidenum">
              <a:rPr lang="en-US" smtClean="0"/>
              <a:t>7</a:t>
            </a:fld>
            <a:endParaRPr lang="en-US" dirty="0"/>
          </a:p>
        </p:txBody>
      </p:sp>
      <p:graphicFrame>
        <p:nvGraphicFramePr>
          <p:cNvPr id="3" name="Chart 2"/>
          <p:cNvGraphicFramePr/>
          <p:nvPr>
            <p:extLst>
              <p:ext uri="{D42A27DB-BD31-4B8C-83A1-F6EECF244321}">
                <p14:modId xmlns:p14="http://schemas.microsoft.com/office/powerpoint/2010/main" val="2943029413"/>
              </p:ext>
            </p:extLst>
          </p:nvPr>
        </p:nvGraphicFramePr>
        <p:xfrm>
          <a:off x="457200" y="1219200"/>
          <a:ext cx="8324088" cy="5003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228600" y="6139934"/>
            <a:ext cx="4399602" cy="369332"/>
          </a:xfrm>
          <a:prstGeom prst="rect">
            <a:avLst/>
          </a:prstGeom>
          <a:noFill/>
        </p:spPr>
        <p:txBody>
          <a:bodyPr wrap="none" rtlCol="0">
            <a:spAutoFit/>
          </a:bodyPr>
          <a:lstStyle/>
          <a:p>
            <a:r>
              <a:rPr lang="en-US" dirty="0" smtClean="0"/>
              <a:t>Source: USPTO (as of October 31, 2017)</a:t>
            </a:r>
            <a:endParaRPr lang="en-US" dirty="0"/>
          </a:p>
        </p:txBody>
      </p:sp>
    </p:spTree>
    <p:extLst>
      <p:ext uri="{BB962C8B-B14F-4D97-AF65-F5344CB8AC3E}">
        <p14:creationId xmlns:p14="http://schemas.microsoft.com/office/powerpoint/2010/main" val="1866982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Statistics and Trends</a:t>
            </a:r>
          </a:p>
          <a:p>
            <a:endParaRPr lang="en-US" dirty="0" smtClean="0"/>
          </a:p>
          <a:p>
            <a:r>
              <a:rPr lang="en-US" dirty="0">
                <a:solidFill>
                  <a:srgbClr val="FF0000"/>
                </a:solidFill>
              </a:rPr>
              <a:t>Significant Developments at the PTAB</a:t>
            </a:r>
          </a:p>
          <a:p>
            <a:pPr lvl="1"/>
            <a:r>
              <a:rPr lang="en-US" dirty="0" smtClean="0">
                <a:solidFill>
                  <a:srgbClr val="FF0000"/>
                </a:solidFill>
              </a:rPr>
              <a:t>A Look Back at Common Pitfalls</a:t>
            </a:r>
          </a:p>
          <a:p>
            <a:pPr lvl="1"/>
            <a:r>
              <a:rPr lang="en-US" dirty="0" smtClean="0">
                <a:solidFill>
                  <a:srgbClr val="FF0000"/>
                </a:solidFill>
              </a:rPr>
              <a:t>Guidance on Sections </a:t>
            </a:r>
            <a:r>
              <a:rPr lang="en-US" dirty="0">
                <a:solidFill>
                  <a:srgbClr val="FF0000"/>
                </a:solidFill>
              </a:rPr>
              <a:t>314(a) and 325(d</a:t>
            </a:r>
            <a:r>
              <a:rPr lang="en-US" dirty="0" smtClean="0">
                <a:solidFill>
                  <a:srgbClr val="FF0000"/>
                </a:solidFill>
              </a:rPr>
              <a:t>)</a:t>
            </a:r>
          </a:p>
          <a:p>
            <a:pPr lvl="1"/>
            <a:r>
              <a:rPr lang="en-US" dirty="0" smtClean="0">
                <a:solidFill>
                  <a:srgbClr val="FF0000"/>
                </a:solidFill>
              </a:rPr>
              <a:t>Sovereign/Tribal Immunity</a:t>
            </a:r>
          </a:p>
          <a:p>
            <a:pPr lvl="1"/>
            <a:endParaRPr lang="en-US" dirty="0" smtClean="0">
              <a:solidFill>
                <a:srgbClr val="FF0000"/>
              </a:solidFill>
            </a:endParaRPr>
          </a:p>
          <a:p>
            <a:r>
              <a:rPr lang="en-US" dirty="0"/>
              <a:t>Guidance From the Federal Circuit</a:t>
            </a:r>
          </a:p>
          <a:p>
            <a:endParaRPr lang="en-US" dirty="0" smtClean="0"/>
          </a:p>
          <a:p>
            <a:r>
              <a:rPr lang="en-US" dirty="0" smtClean="0"/>
              <a:t>Questions?</a:t>
            </a:r>
            <a:endParaRPr lang="en-US" dirty="0"/>
          </a:p>
        </p:txBody>
      </p:sp>
      <p:sp>
        <p:nvSpPr>
          <p:cNvPr id="4" name="Slide Number Placeholder 3"/>
          <p:cNvSpPr>
            <a:spLocks noGrp="1"/>
          </p:cNvSpPr>
          <p:nvPr>
            <p:ph type="sldNum" sz="quarter" idx="12"/>
          </p:nvPr>
        </p:nvSpPr>
        <p:spPr/>
        <p:txBody>
          <a:bodyPr/>
          <a:lstStyle/>
          <a:p>
            <a:fld id="{D19005DA-CEE5-436F-90EC-A6CF95D96852}" type="slidenum">
              <a:rPr lang="en-US" smtClean="0"/>
              <a:t>8</a:t>
            </a:fld>
            <a:endParaRPr lang="en-US" dirty="0"/>
          </a:p>
        </p:txBody>
      </p:sp>
    </p:spTree>
    <p:extLst>
      <p:ext uri="{BB962C8B-B14F-4D97-AF65-F5344CB8AC3E}">
        <p14:creationId xmlns:p14="http://schemas.microsoft.com/office/powerpoint/2010/main" val="1974098780"/>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Significant Developments at the PTAB:  </a:t>
            </a:r>
            <a:br>
              <a:rPr lang="en-US" dirty="0" smtClean="0"/>
            </a:br>
            <a:r>
              <a:rPr lang="en-US" dirty="0" smtClean="0"/>
              <a:t>A Look Back at Common Pitfalls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Real party-in-interest and one-year bar issues</a:t>
            </a:r>
          </a:p>
          <a:p>
            <a:pPr lvl="1"/>
            <a:r>
              <a:rPr lang="en-US" dirty="0" smtClean="0"/>
              <a:t>Petitioners have </a:t>
            </a:r>
            <a:r>
              <a:rPr lang="en-US" dirty="0"/>
              <a:t>i</a:t>
            </a:r>
            <a:r>
              <a:rPr lang="en-US" dirty="0" smtClean="0"/>
              <a:t>ncreasingly taken more conservative/cautious approaches to RPI identification</a:t>
            </a:r>
          </a:p>
          <a:p>
            <a:endParaRPr lang="en-US" dirty="0"/>
          </a:p>
          <a:p>
            <a:r>
              <a:rPr lang="en-US" dirty="0" smtClean="0"/>
              <a:t>Printed publication issues</a:t>
            </a:r>
          </a:p>
          <a:p>
            <a:pPr lvl="1"/>
            <a:r>
              <a:rPr lang="en-US" dirty="0" smtClean="0"/>
              <a:t>Fights over the status of references as printed publication have become more complex</a:t>
            </a:r>
          </a:p>
          <a:p>
            <a:pPr lvl="2"/>
            <a:r>
              <a:rPr lang="en-US" dirty="0" smtClean="0"/>
              <a:t>Petitioners tend to submit substantially more evidence than in the past</a:t>
            </a:r>
          </a:p>
          <a:p>
            <a:pPr lvl="2"/>
            <a:r>
              <a:rPr lang="en-US" dirty="0" smtClean="0"/>
              <a:t>Patent Owners tend to present more sophisticated attacks against alleged printed publications than in the past</a:t>
            </a:r>
          </a:p>
          <a:p>
            <a:endParaRPr lang="en-US" dirty="0"/>
          </a:p>
          <a:p>
            <a:r>
              <a:rPr lang="en-US" dirty="0" smtClean="0"/>
              <a:t>Means-plus-function claim construction analysis</a:t>
            </a:r>
          </a:p>
          <a:p>
            <a:pPr lvl="1"/>
            <a:r>
              <a:rPr lang="en-US" dirty="0" smtClean="0"/>
              <a:t>Post </a:t>
            </a:r>
            <a:r>
              <a:rPr lang="en-US" i="1" dirty="0"/>
              <a:t>Williamson v. Citrix Online, LLC</a:t>
            </a:r>
            <a:r>
              <a:rPr lang="en-US" dirty="0"/>
              <a:t>, 792 F.3d </a:t>
            </a:r>
            <a:r>
              <a:rPr lang="en-US" dirty="0" smtClean="0"/>
              <a:t>1339 (</a:t>
            </a:r>
            <a:r>
              <a:rPr lang="en-US" dirty="0"/>
              <a:t>Fed. Cir. 2015</a:t>
            </a:r>
            <a:r>
              <a:rPr lang="en-US" dirty="0" smtClean="0"/>
              <a:t>), proper identification and analysis of means-plus-function terms has become a bigger stumbling block</a:t>
            </a:r>
          </a:p>
          <a:p>
            <a:pPr lvl="2"/>
            <a:r>
              <a:rPr lang="en-US" i="1" dirty="0" smtClean="0"/>
              <a:t>Unified Patents Inc. v. Blackbird Tech LLC</a:t>
            </a:r>
            <a:r>
              <a:rPr lang="en-US" dirty="0" smtClean="0"/>
              <a:t>, </a:t>
            </a:r>
            <a:br>
              <a:rPr lang="en-US" dirty="0" smtClean="0"/>
            </a:br>
            <a:r>
              <a:rPr lang="en-US" dirty="0" smtClean="0"/>
              <a:t>IPR2017-01525, </a:t>
            </a:r>
            <a:r>
              <a:rPr lang="en-US" dirty="0"/>
              <a:t>Paper No. </a:t>
            </a:r>
            <a:r>
              <a:rPr lang="en-US" dirty="0" smtClean="0"/>
              <a:t>11 (Dec. 1, 2017)</a:t>
            </a:r>
          </a:p>
          <a:p>
            <a:pPr lvl="1"/>
            <a:endParaRPr lang="en-US" dirty="0"/>
          </a:p>
          <a:p>
            <a:endParaRPr lang="en-US" dirty="0" smtClean="0"/>
          </a:p>
        </p:txBody>
      </p:sp>
      <p:sp>
        <p:nvSpPr>
          <p:cNvPr id="4" name="Slide Number Placeholder 3"/>
          <p:cNvSpPr>
            <a:spLocks noGrp="1"/>
          </p:cNvSpPr>
          <p:nvPr>
            <p:ph type="sldNum" sz="quarter" idx="12"/>
          </p:nvPr>
        </p:nvSpPr>
        <p:spPr/>
        <p:txBody>
          <a:bodyPr/>
          <a:lstStyle/>
          <a:p>
            <a:fld id="{D19005DA-CEE5-436F-90EC-A6CF95D96852}" type="slidenum">
              <a:rPr lang="en-US" smtClean="0"/>
              <a:t>9</a:t>
            </a:fld>
            <a:endParaRPr lang="en-US" dirty="0"/>
          </a:p>
        </p:txBody>
      </p:sp>
    </p:spTree>
    <p:extLst>
      <p:ext uri="{BB962C8B-B14F-4D97-AF65-F5344CB8AC3E}">
        <p14:creationId xmlns:p14="http://schemas.microsoft.com/office/powerpoint/2010/main" val="3309576996"/>
      </p:ext>
    </p:extLst>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18408"/>
  <p:tag name="AS_OS" val="Microsoft Windows NT 6.1.7601 Service Pack 1"/>
  <p:tag name="AS_RELEASE_DATE" val="2014.02.25"/>
  <p:tag name="AS_TITLE" val="Aspose.Slides for .NET 4.0"/>
  <p:tag name="AS_VERSION" val="14.2.0.0"/>
</p:tagLst>
</file>

<file path=ppt/theme/theme1.xml><?xml version="1.0" encoding="utf-8"?>
<a:theme xmlns:a="http://schemas.openxmlformats.org/drawingml/2006/main" name="PH  Presentation">
  <a:themeElements>
    <a:clrScheme name="PH Colors">
      <a:dk1>
        <a:srgbClr val="000000"/>
      </a:dk1>
      <a:lt1>
        <a:srgbClr val="FFFFFF"/>
      </a:lt1>
      <a:dk2>
        <a:srgbClr val="000000"/>
      </a:dk2>
      <a:lt2>
        <a:srgbClr val="FFFFFF"/>
      </a:lt2>
      <a:accent1>
        <a:srgbClr val="DEB408"/>
      </a:accent1>
      <a:accent2>
        <a:srgbClr val="004A8F"/>
      </a:accent2>
      <a:accent3>
        <a:srgbClr val="FFFFFF"/>
      </a:accent3>
      <a:accent4>
        <a:srgbClr val="000000"/>
      </a:accent4>
      <a:accent5>
        <a:srgbClr val="939598"/>
      </a:accent5>
      <a:accent6>
        <a:srgbClr val="8B0E04"/>
      </a:accent6>
      <a:hlink>
        <a:srgbClr val="8B0E04"/>
      </a:hlink>
      <a:folHlink>
        <a:srgbClr val="5F6062"/>
      </a:folHlink>
    </a:clrScheme>
    <a:fontScheme name="PH Fon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2455</Words>
  <Application>Microsoft Office PowerPoint</Application>
  <PresentationFormat>On-screen Show (4:3)</PresentationFormat>
  <Paragraphs>270</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PH  Presentation</vt:lpstr>
      <vt:lpstr>Five Years of Post-Grant Proceedings at the USPTO:  Lessons Learned and Recent Developments in PTAB Practice</vt:lpstr>
      <vt:lpstr>Agenda</vt:lpstr>
      <vt:lpstr>Agenda</vt:lpstr>
      <vt:lpstr>Statistics and Trends: Institution Rates</vt:lpstr>
      <vt:lpstr>Statistics and Trends: Technology Institution Rates</vt:lpstr>
      <vt:lpstr>Statistics and Trends:   Preliminary Responses and New Testimonial Evidence</vt:lpstr>
      <vt:lpstr>Statistics and Trends: Technology Filings</vt:lpstr>
      <vt:lpstr>Agenda</vt:lpstr>
      <vt:lpstr>Significant Developments at the PTAB:   A Look Back at Common Pitfalls</vt:lpstr>
      <vt:lpstr>Significant Developments at the PTAB:   Guidance on Sections 314(a) and 325(d)</vt:lpstr>
      <vt:lpstr>Significant Developments at the PTAB:   Guidance on Sections 314(a) and 325(d)</vt:lpstr>
      <vt:lpstr>Significant Developments at the PTAB:   Guidance on Sections 314(a) and 325(d)</vt:lpstr>
      <vt:lpstr>Significant Developments at the PTAB:   Guidance on Sections 314(a) and 325(d)</vt:lpstr>
      <vt:lpstr>Significant Developments at the PTAB:   Guidance on Sections 314(a) and 325(d)</vt:lpstr>
      <vt:lpstr>Significant Developments at the PTAB:   Guidance on Sections 314(a) and 325(d)</vt:lpstr>
      <vt:lpstr>Significant Developments at the PTAB:   Guidance on Sections 314(a) and 325(d)</vt:lpstr>
      <vt:lpstr>Significant Developments at the PTAB:   Guidance on Sections 314(a) and 325(d)</vt:lpstr>
      <vt:lpstr>Significant Developments at the PTAB: Sovereign/Tribal Immunity</vt:lpstr>
      <vt:lpstr>Significant Developments at the PTAB: Sovereign/Tribal Immunity</vt:lpstr>
      <vt:lpstr>Significant Developments at the PTAB: Sovereign/Tribal Immunity</vt:lpstr>
      <vt:lpstr>Significant Developments at the PTAB: Sovereign/Tribal Immunity</vt:lpstr>
      <vt:lpstr>Significant Developments at the PTAB: Sovereign/Tribal Immunity</vt:lpstr>
      <vt:lpstr>Agenda</vt:lpstr>
      <vt:lpstr>Guidance From the Federal Circuit: Motions to Amend</vt:lpstr>
      <vt:lpstr>Guidance From the Federal Circuit: APA Challenges</vt:lpstr>
      <vt:lpstr>Guidance From the Federal Circuit: APA Challenges</vt:lpstr>
      <vt:lpstr>Guidance From the Federal Circuit: APA Challenges</vt:lpstr>
      <vt:lpstr>Guidance From the Federal Circuit: APA Challenges</vt:lpstr>
      <vt:lpstr>Guidance From the Federal Circuit: CBM Standing and Reviewability</vt:lpstr>
      <vt:lpstr>Guidance From the Federal Circuit: CBM Standing and Reviewability</vt:lpstr>
      <vt:lpstr>Guidance From the Federal Circuit: CBM Standing and Reviewability</vt:lpstr>
      <vt:lpstr>Guidance From the Federal Circuit: More to Come From the Supreme Court?</vt:lpstr>
      <vt:lpstr>Agenda</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